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</p:sldMasterIdLst>
  <p:handoutMasterIdLst>
    <p:handoutMasterId r:id="rId9"/>
  </p:handoutMasterIdLst>
  <p:sldIdLst>
    <p:sldId id="256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6"/>
  </p:normalViewPr>
  <p:slideViewPr>
    <p:cSldViewPr snapToGrid="0" snapToObjects="1">
      <p:cViewPr varScale="1">
        <p:scale>
          <a:sx n="93" d="100"/>
          <a:sy n="93" d="100"/>
        </p:scale>
        <p:origin x="3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Events Attended</a:t>
            </a:r>
            <a:r>
              <a:rPr lang="en-US" sz="2000" baseline="0" dirty="0"/>
              <a:t> as Chief/Assistant/Shadow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0"/>
                <c:pt idx="0">
                  <c:v>Inactive</c:v>
                </c:pt>
                <c:pt idx="1">
                  <c:v>1 Event</c:v>
                </c:pt>
                <c:pt idx="2">
                  <c:v>2 Events</c:v>
                </c:pt>
                <c:pt idx="3">
                  <c:v>3 Events</c:v>
                </c:pt>
                <c:pt idx="4">
                  <c:v>4 Events</c:v>
                </c:pt>
                <c:pt idx="5">
                  <c:v>5 Events</c:v>
                </c:pt>
                <c:pt idx="6">
                  <c:v>6 Events</c:v>
                </c:pt>
                <c:pt idx="7">
                  <c:v>7 Events</c:v>
                </c:pt>
                <c:pt idx="8">
                  <c:v>8 Events </c:v>
                </c:pt>
                <c:pt idx="9">
                  <c:v>12 Events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CB-F840-836B-17BCE240D97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969FD-0112-5E46-92D6-D48FEB0CB7EB}" type="datetimeFigureOut">
              <a:rPr lang="en-US" smtClean="0"/>
              <a:t>10/28/23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719C3-14BF-3846-8D37-43CAB4089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02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301814"/>
            <a:ext cx="8229600" cy="1143000"/>
          </a:xfrm>
        </p:spPr>
        <p:txBody>
          <a:bodyPr lIns="0">
            <a:noAutofit/>
          </a:bodyPr>
          <a:lstStyle>
            <a:lvl1pPr algn="l">
              <a:lnSpc>
                <a:spcPct val="90000"/>
              </a:lnSpc>
              <a:defRPr sz="5400" b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GB" dirty="0"/>
              <a:t>CLICK TO EDIT</a:t>
            </a:r>
            <a:br>
              <a:rPr lang="en-GB" dirty="0"/>
            </a:br>
            <a:r>
              <a:rPr lang="en-GB" dirty="0"/>
              <a:t>MASTER TITLE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713163"/>
            <a:ext cx="6372816" cy="1033462"/>
          </a:xfrm>
        </p:spPr>
        <p:txBody>
          <a:bodyPr lIns="0"/>
          <a:lstStyle>
            <a:lvl1pPr marL="0" indent="0">
              <a:buNone/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GB" dirty="0"/>
              <a:t>CLICK TO EDIT SUB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7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47910"/>
            <a:ext cx="8229600" cy="1143000"/>
          </a:xfrm>
        </p:spPr>
        <p:txBody>
          <a:bodyPr lIns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595959"/>
                </a:solidFill>
                <a:latin typeface="Trebuchet MS"/>
                <a:cs typeface="Trebuchet MS"/>
              </a:defRPr>
            </a:lvl1pPr>
          </a:lstStyle>
          <a:p>
            <a:r>
              <a:rPr lang="en-GB" dirty="0"/>
              <a:t>CLICK TO EDIT</a:t>
            </a:r>
            <a:br>
              <a:rPr lang="en-GB" dirty="0"/>
            </a:br>
            <a:r>
              <a:rPr lang="en-GB" dirty="0"/>
              <a:t>MASTER TITLE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759259"/>
            <a:ext cx="6372816" cy="1033462"/>
          </a:xfrm>
        </p:spPr>
        <p:txBody>
          <a:bodyPr lIns="0"/>
          <a:lstStyle>
            <a:lvl1pPr marL="0" indent="0">
              <a:buNone/>
              <a:defRPr b="1">
                <a:solidFill>
                  <a:srgbClr val="595959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GB" dirty="0"/>
              <a:t>CLICK TO EDIT SUB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709979" y="6089650"/>
            <a:ext cx="2555875" cy="358234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5170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DBB15-397D-1E42-ACAF-158EAC68DBF5}" type="datetimeFigureOut">
              <a:rPr lang="en-US" smtClean="0"/>
              <a:t>10/28/23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82715-EAE7-7B4D-AB29-F82D9BFD4DA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IMG_PowerPoint_TE_Whit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36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8D928-CFCF-474B-9485-F193A55C9DB2}" type="datetimeFigureOut">
              <a:rPr lang="en-US" smtClean="0"/>
              <a:t>10/28/23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28D80-AB4D-FD43-93CB-BAAE979259C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IMG_PowerPoint_TE_White_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8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Technical Officials           Co-Ordinator Report 2023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27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2023 Events in the Region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198" y="1759259"/>
            <a:ext cx="7813965" cy="3297650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43 Events requiring an Official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Down by 5 events from 2022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38 Events East Midlands Technical Official as Chief TO at this years events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5 Events the Chief TO’s were from out of the Region (of those BTF appointed 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4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4D8DB-B018-6DE8-644A-3F8DBD331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Technical Officials in the Region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30D77-FA5E-D34A-0269-A0A87F8AAE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6089B-6997-7D20-C908-9872A1160F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A554BC-3DB0-CF6A-ADFE-C3EF95AE36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20858"/>
              </p:ext>
            </p:extLst>
          </p:nvPr>
        </p:nvGraphicFramePr>
        <p:xfrm>
          <a:off x="457200" y="1759258"/>
          <a:ext cx="7010400" cy="33669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31362535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90663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752749797"/>
                    </a:ext>
                  </a:extLst>
                </a:gridCol>
              </a:tblGrid>
              <a:tr h="475330">
                <a:tc>
                  <a:txBody>
                    <a:bodyPr/>
                    <a:lstStyle/>
                    <a:p>
                      <a:r>
                        <a:rPr lang="en-US" dirty="0"/>
                        <a:t>Qualification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Active in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522243"/>
                  </a:ext>
                </a:extLst>
              </a:tr>
              <a:tr h="481932">
                <a:tc>
                  <a:txBody>
                    <a:bodyPr/>
                    <a:lstStyle/>
                    <a:p>
                      <a:r>
                        <a:rPr lang="en-US" dirty="0"/>
                        <a:t>Trainee Local Technical Official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25504"/>
                  </a:ext>
                </a:extLst>
              </a:tr>
              <a:tr h="481932">
                <a:tc>
                  <a:txBody>
                    <a:bodyPr/>
                    <a:lstStyle/>
                    <a:p>
                      <a:r>
                        <a:rPr lang="en-US" dirty="0"/>
                        <a:t>Local Technical Official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036154"/>
                  </a:ext>
                </a:extLst>
              </a:tr>
              <a:tr h="481932">
                <a:tc>
                  <a:txBody>
                    <a:bodyPr/>
                    <a:lstStyle/>
                    <a:p>
                      <a:r>
                        <a:rPr lang="en-US" dirty="0"/>
                        <a:t>Regional Technical Official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93537"/>
                  </a:ext>
                </a:extLst>
              </a:tr>
              <a:tr h="481932">
                <a:tc>
                  <a:txBody>
                    <a:bodyPr/>
                    <a:lstStyle/>
                    <a:p>
                      <a:r>
                        <a:rPr lang="en-US" dirty="0"/>
                        <a:t>National Technical Official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66858"/>
                  </a:ext>
                </a:extLst>
              </a:tr>
              <a:tr h="481932">
                <a:tc>
                  <a:txBody>
                    <a:bodyPr/>
                    <a:lstStyle/>
                    <a:p>
                      <a:r>
                        <a:rPr lang="en-US" dirty="0"/>
                        <a:t>Continental Technical Official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787785"/>
                  </a:ext>
                </a:extLst>
              </a:tr>
              <a:tr h="48193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193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595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AD2A6-63AD-DC6E-6F65-0DF54072F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Number of Events per Technical Official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835F1-1F0A-FA98-A377-E816670A7F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759259"/>
            <a:ext cx="6372816" cy="227241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E2FE5F-BC84-6053-39CC-A15EFD9D0F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193A681-69F6-E8CC-5539-580B44B431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9024030"/>
              </p:ext>
            </p:extLst>
          </p:nvPr>
        </p:nvGraphicFramePr>
        <p:xfrm>
          <a:off x="737375" y="1490909"/>
          <a:ext cx="6092641" cy="4165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893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62AAD-F886-8643-1453-E3793BEA3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D598D-D6CD-0E42-2315-0C6B0C2DD7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759258"/>
            <a:ext cx="6372816" cy="2578825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Event numbers remain comparable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Smaller number of Technical Officials active in the Region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Smaller number of Technical Officials doing the majority of the events as Chief Technical Official</a:t>
            </a:r>
          </a:p>
          <a:p>
            <a:r>
              <a:rPr lang="en-US" dirty="0"/>
              <a:t>	(Chief requires involvement pre/during/post event, 	Assistant requires involvement during event only)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New Trainee Technical Officials not completing their shadow events to become qualified (1 Trainee to be discounted due to ill health)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AFEE5B-BAE7-4E97-0397-FFF777D3EC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3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AD52E-ADA9-B1F2-6B03-58D775F9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You……..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0702F-B680-792E-7F78-B5EB8F59C4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759259"/>
            <a:ext cx="7412182" cy="3200668"/>
          </a:xfrm>
        </p:spPr>
        <p:txBody>
          <a:bodyPr>
            <a:normAutofit/>
          </a:bodyPr>
          <a:lstStyle/>
          <a:p>
            <a:pPr algn="just"/>
            <a:r>
              <a:rPr lang="en-US" b="0" dirty="0"/>
              <a:t>Thank You to </a:t>
            </a:r>
            <a:r>
              <a:rPr lang="en-US" u="sng" dirty="0"/>
              <a:t>ALL</a:t>
            </a:r>
            <a:r>
              <a:rPr lang="en-US" b="0" dirty="0"/>
              <a:t> Technical Officials that have given up their own time to make sure events happen and help make Events Fair and Safe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83B4EF-CC2F-3E96-99B7-F2CA36BAD5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0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5781</TotalTime>
  <Words>205</Words>
  <Application>Microsoft Macintosh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Office Theme</vt:lpstr>
      <vt:lpstr>1_Custom Design</vt:lpstr>
      <vt:lpstr>Technical Officials           Co-Ordinator Report 2023</vt:lpstr>
      <vt:lpstr>2023 Events in the Region</vt:lpstr>
      <vt:lpstr>Technical Officials in the Region</vt:lpstr>
      <vt:lpstr>Number of Events per Technical Official</vt:lpstr>
      <vt:lpstr>Conclusion</vt:lpstr>
      <vt:lpstr>Thank You……..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Dale Blackwood</dc:creator>
  <cp:lastModifiedBy>Donnah Thompson</cp:lastModifiedBy>
  <cp:revision>20</cp:revision>
  <dcterms:created xsi:type="dcterms:W3CDTF">2015-10-30T13:41:10Z</dcterms:created>
  <dcterms:modified xsi:type="dcterms:W3CDTF">2023-11-01T09:50:01Z</dcterms:modified>
</cp:coreProperties>
</file>