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Lst>
  <p:handoutMasterIdLst>
    <p:handoutMasterId r:id="rId16"/>
  </p:handoutMasterIdLst>
  <p:sldIdLst>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17"/>
  </p:normalViewPr>
  <p:slideViewPr>
    <p:cSldViewPr snapToGrid="0" snapToObjects="1">
      <p:cViewPr varScale="1">
        <p:scale>
          <a:sx n="107" d="100"/>
          <a:sy n="107" d="100"/>
        </p:scale>
        <p:origin x="560"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B969FD-0112-5E46-92D6-D48FEB0CB7EB}" type="datetimeFigureOut">
              <a:rPr lang="en-US" smtClean="0"/>
              <a:t>11/1/23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8719C3-14BF-3846-8D37-43CAB40897F5}" type="slidenum">
              <a:rPr lang="en-US" smtClean="0"/>
              <a:t>‹#›</a:t>
            </a:fld>
            <a:endParaRPr lang="en-US" dirty="0"/>
          </a:p>
        </p:txBody>
      </p:sp>
    </p:spTree>
    <p:extLst>
      <p:ext uri="{BB962C8B-B14F-4D97-AF65-F5344CB8AC3E}">
        <p14:creationId xmlns:p14="http://schemas.microsoft.com/office/powerpoint/2010/main" val="39158025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2301814"/>
            <a:ext cx="8229600" cy="1143000"/>
          </a:xfrm>
        </p:spPr>
        <p:txBody>
          <a:bodyPr lIns="0">
            <a:noAutofit/>
          </a:bodyPr>
          <a:lstStyle>
            <a:lvl1pPr algn="l">
              <a:lnSpc>
                <a:spcPct val="90000"/>
              </a:lnSpc>
              <a:defRPr sz="5400" b="1">
                <a:solidFill>
                  <a:schemeClr val="tx1">
                    <a:lumMod val="65000"/>
                    <a:lumOff val="35000"/>
                  </a:schemeClr>
                </a:solidFill>
                <a:latin typeface="Trebuchet MS"/>
                <a:cs typeface="Trebuchet MS"/>
              </a:defRPr>
            </a:lvl1pPr>
          </a:lstStyle>
          <a:p>
            <a:r>
              <a:rPr lang="en-GB" dirty="0"/>
              <a:t>CLICK TO EDIT</a:t>
            </a:r>
            <a:br>
              <a:rPr lang="en-GB" dirty="0"/>
            </a:br>
            <a:r>
              <a:rPr lang="en-GB" dirty="0"/>
              <a:t>MASTER TITLE</a:t>
            </a:r>
            <a:endParaRPr lang="en-US" dirty="0"/>
          </a:p>
        </p:txBody>
      </p:sp>
      <p:sp>
        <p:nvSpPr>
          <p:cNvPr id="8" name="Text Placeholder 8"/>
          <p:cNvSpPr>
            <a:spLocks noGrp="1"/>
          </p:cNvSpPr>
          <p:nvPr>
            <p:ph type="body" sz="quarter" idx="10" hasCustomPrompt="1"/>
          </p:nvPr>
        </p:nvSpPr>
        <p:spPr>
          <a:xfrm>
            <a:off x="457200" y="3713163"/>
            <a:ext cx="6372816" cy="1033462"/>
          </a:xfrm>
        </p:spPr>
        <p:txBody>
          <a:bodyPr lIns="0"/>
          <a:lstStyle>
            <a:lvl1pPr marL="0" indent="0">
              <a:buNone/>
              <a:defRPr b="1">
                <a:solidFill>
                  <a:schemeClr val="tx1">
                    <a:lumMod val="65000"/>
                    <a:lumOff val="35000"/>
                  </a:schemeClr>
                </a:solidFill>
                <a:latin typeface="Trebuchet MS"/>
                <a:cs typeface="Trebuchet MS"/>
              </a:defRPr>
            </a:lvl1pPr>
          </a:lstStyle>
          <a:p>
            <a:pPr lvl="0"/>
            <a:r>
              <a:rPr lang="en-GB" dirty="0"/>
              <a:t>CLICK TO EDIT SUB TEXT</a:t>
            </a:r>
            <a:endParaRPr lang="en-US" dirty="0"/>
          </a:p>
        </p:txBody>
      </p:sp>
    </p:spTree>
    <p:extLst>
      <p:ext uri="{BB962C8B-B14F-4D97-AF65-F5344CB8AC3E}">
        <p14:creationId xmlns:p14="http://schemas.microsoft.com/office/powerpoint/2010/main" val="2855174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347910"/>
            <a:ext cx="8229600" cy="1143000"/>
          </a:xfrm>
        </p:spPr>
        <p:txBody>
          <a:bodyPr lIns="0">
            <a:noAutofit/>
          </a:bodyPr>
          <a:lstStyle>
            <a:lvl1pPr algn="l">
              <a:lnSpc>
                <a:spcPct val="80000"/>
              </a:lnSpc>
              <a:defRPr sz="5400" b="1">
                <a:solidFill>
                  <a:srgbClr val="595959"/>
                </a:solidFill>
                <a:latin typeface="Trebuchet MS"/>
                <a:cs typeface="Trebuchet MS"/>
              </a:defRPr>
            </a:lvl1pPr>
          </a:lstStyle>
          <a:p>
            <a:r>
              <a:rPr lang="en-GB" dirty="0"/>
              <a:t>CLICK TO EDIT</a:t>
            </a:r>
            <a:br>
              <a:rPr lang="en-GB" dirty="0"/>
            </a:br>
            <a:r>
              <a:rPr lang="en-GB" dirty="0"/>
              <a:t>MASTER TITLE</a:t>
            </a:r>
            <a:endParaRPr lang="en-US" dirty="0"/>
          </a:p>
        </p:txBody>
      </p:sp>
      <p:sp>
        <p:nvSpPr>
          <p:cNvPr id="9" name="Text Placeholder 8"/>
          <p:cNvSpPr>
            <a:spLocks noGrp="1"/>
          </p:cNvSpPr>
          <p:nvPr>
            <p:ph type="body" sz="quarter" idx="10" hasCustomPrompt="1"/>
          </p:nvPr>
        </p:nvSpPr>
        <p:spPr>
          <a:xfrm>
            <a:off x="457200" y="1759259"/>
            <a:ext cx="6372816" cy="1033462"/>
          </a:xfrm>
        </p:spPr>
        <p:txBody>
          <a:bodyPr lIns="0"/>
          <a:lstStyle>
            <a:lvl1pPr marL="0" indent="0">
              <a:buNone/>
              <a:defRPr b="1">
                <a:solidFill>
                  <a:srgbClr val="595959"/>
                </a:solidFill>
                <a:latin typeface="Trebuchet MS"/>
                <a:cs typeface="Trebuchet MS"/>
              </a:defRPr>
            </a:lvl1pPr>
          </a:lstStyle>
          <a:p>
            <a:pPr lvl="0"/>
            <a:r>
              <a:rPr lang="en-GB" dirty="0"/>
              <a:t>CLICK TO EDIT SUB TEXT</a:t>
            </a:r>
            <a:endParaRPr lang="en-US" dirty="0"/>
          </a:p>
        </p:txBody>
      </p:sp>
      <p:sp>
        <p:nvSpPr>
          <p:cNvPr id="3" name="Text Placeholder 2"/>
          <p:cNvSpPr>
            <a:spLocks noGrp="1"/>
          </p:cNvSpPr>
          <p:nvPr>
            <p:ph type="body" sz="quarter" idx="11" hasCustomPrompt="1"/>
          </p:nvPr>
        </p:nvSpPr>
        <p:spPr>
          <a:xfrm>
            <a:off x="1709979" y="6089650"/>
            <a:ext cx="2555875" cy="358234"/>
          </a:xfrm>
        </p:spPr>
        <p:txBody>
          <a:bodyPr>
            <a:normAutofit/>
          </a:bodyPr>
          <a:lstStyle>
            <a:lvl1pPr marL="0" indent="0">
              <a:buNone/>
              <a:defRPr sz="1800" b="1">
                <a:solidFill>
                  <a:schemeClr val="tx1">
                    <a:lumMod val="65000"/>
                    <a:lumOff val="35000"/>
                  </a:schemeClr>
                </a:solidFill>
                <a:latin typeface="Trebuchet MS"/>
                <a:cs typeface="Trebuchet MS"/>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FOOTER</a:t>
            </a:r>
          </a:p>
        </p:txBody>
      </p:sp>
    </p:spTree>
    <p:extLst>
      <p:ext uri="{BB962C8B-B14F-4D97-AF65-F5344CB8AC3E}">
        <p14:creationId xmlns:p14="http://schemas.microsoft.com/office/powerpoint/2010/main" val="2517098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DBB15-397D-1E42-ACAF-158EAC68DBF5}" type="datetimeFigureOut">
              <a:rPr lang="en-US" smtClean="0"/>
              <a:t>11/1/23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82715-EAE7-7B4D-AB29-F82D9BFD4DAB}" type="slidenum">
              <a:rPr lang="en-US" smtClean="0"/>
              <a:t>‹#›</a:t>
            </a:fld>
            <a:endParaRPr lang="en-US" dirty="0"/>
          </a:p>
        </p:txBody>
      </p:sp>
      <p:pic>
        <p:nvPicPr>
          <p:cNvPr id="7" name="Picture 6" descr="IMG_PowerPoint_TE_White.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37369431"/>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8D928-CFCF-474B-9485-F193A55C9DB2}" type="datetimeFigureOut">
              <a:rPr lang="en-US" smtClean="0"/>
              <a:t>11/1/23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28D80-AB4D-FD43-93CB-BAAE979259CF}" type="slidenum">
              <a:rPr lang="en-US" smtClean="0"/>
              <a:t>‹#›</a:t>
            </a:fld>
            <a:endParaRPr lang="en-US" dirty="0"/>
          </a:p>
        </p:txBody>
      </p:sp>
      <p:pic>
        <p:nvPicPr>
          <p:cNvPr id="8" name="Picture 7" descr="IMG_PowerPoint_TE_White_2.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32288387"/>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JUNIOR RACE SERIES 2023</a:t>
            </a:r>
          </a:p>
        </p:txBody>
      </p:sp>
      <p:sp>
        <p:nvSpPr>
          <p:cNvPr id="3" name="Text Placeholder 2"/>
          <p:cNvSpPr>
            <a:spLocks noGrp="1"/>
          </p:cNvSpPr>
          <p:nvPr>
            <p:ph type="body" sz="quarter" idx="10"/>
          </p:nvPr>
        </p:nvSpPr>
        <p:spPr/>
        <p:txBody>
          <a:bodyPr/>
          <a:lstStyle/>
          <a:p>
            <a:r>
              <a:rPr lang="en-US" dirty="0"/>
              <a:t>Coordinators Report</a:t>
            </a:r>
          </a:p>
        </p:txBody>
      </p:sp>
    </p:spTree>
    <p:extLst>
      <p:ext uri="{BB962C8B-B14F-4D97-AF65-F5344CB8AC3E}">
        <p14:creationId xmlns:p14="http://schemas.microsoft.com/office/powerpoint/2010/main" val="3322279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98896-110D-38E7-1990-3D5159185297}"/>
              </a:ext>
            </a:extLst>
          </p:cNvPr>
          <p:cNvSpPr>
            <a:spLocks noGrp="1"/>
          </p:cNvSpPr>
          <p:nvPr>
            <p:ph type="title"/>
          </p:nvPr>
        </p:nvSpPr>
        <p:spPr/>
        <p:txBody>
          <a:bodyPr/>
          <a:lstStyle/>
          <a:p>
            <a:r>
              <a:rPr lang="en-US" sz="4000" dirty="0"/>
              <a:t>Inter Club Championships </a:t>
            </a:r>
          </a:p>
        </p:txBody>
      </p:sp>
      <p:sp>
        <p:nvSpPr>
          <p:cNvPr id="3" name="Text Placeholder 2">
            <a:extLst>
              <a:ext uri="{FF2B5EF4-FFF2-40B4-BE49-F238E27FC236}">
                <a16:creationId xmlns:a16="http://schemas.microsoft.com/office/drawing/2014/main" id="{76AA698E-6E70-9585-71EE-97DA4CD503E3}"/>
              </a:ext>
            </a:extLst>
          </p:cNvPr>
          <p:cNvSpPr>
            <a:spLocks noGrp="1"/>
          </p:cNvSpPr>
          <p:nvPr>
            <p:ph type="body" sz="quarter" idx="10"/>
          </p:nvPr>
        </p:nvSpPr>
        <p:spPr>
          <a:xfrm>
            <a:off x="457200" y="1759259"/>
            <a:ext cx="6372816" cy="3142350"/>
          </a:xfrm>
        </p:spPr>
        <p:txBody>
          <a:bodyPr>
            <a:normAutofit/>
          </a:bodyPr>
          <a:lstStyle/>
          <a:p>
            <a:pPr algn="just"/>
            <a:r>
              <a:rPr lang="en-US" sz="2200" b="0" dirty="0"/>
              <a:t>The Club Championships was supposed to be reinstated nationally this year, however this did not materialize.  However our region has gone ahead as it was long overdue.</a:t>
            </a:r>
          </a:p>
          <a:p>
            <a:pPr algn="just"/>
            <a:endParaRPr lang="en-US" sz="2200" b="0" dirty="0"/>
          </a:p>
          <a:p>
            <a:pPr algn="just"/>
            <a:endParaRPr lang="en-US" b="0" dirty="0"/>
          </a:p>
          <a:p>
            <a:pPr algn="just"/>
            <a:endParaRPr lang="en-US" b="0" dirty="0"/>
          </a:p>
        </p:txBody>
      </p:sp>
      <p:sp>
        <p:nvSpPr>
          <p:cNvPr id="4" name="Text Placeholder 3">
            <a:extLst>
              <a:ext uri="{FF2B5EF4-FFF2-40B4-BE49-F238E27FC236}">
                <a16:creationId xmlns:a16="http://schemas.microsoft.com/office/drawing/2014/main" id="{88C04200-261A-2D7B-9DC1-2199BFC4F997}"/>
              </a:ext>
            </a:extLst>
          </p:cNvPr>
          <p:cNvSpPr>
            <a:spLocks noGrp="1"/>
          </p:cNvSpPr>
          <p:nvPr>
            <p:ph type="body" sz="quarter" idx="11"/>
          </p:nvPr>
        </p:nvSpPr>
        <p:spPr>
          <a:xfrm>
            <a:off x="1709979" y="6089650"/>
            <a:ext cx="3679439" cy="358234"/>
          </a:xfrm>
        </p:spPr>
        <p:txBody>
          <a:bodyPr>
            <a:normAutofit fontScale="85000" lnSpcReduction="10000"/>
          </a:bodyPr>
          <a:lstStyle/>
          <a:p>
            <a:r>
              <a:rPr lang="en-US" dirty="0"/>
              <a:t>Maximum of 5000 points per event</a:t>
            </a:r>
          </a:p>
        </p:txBody>
      </p:sp>
      <p:graphicFrame>
        <p:nvGraphicFramePr>
          <p:cNvPr id="5" name="Table 4">
            <a:extLst>
              <a:ext uri="{FF2B5EF4-FFF2-40B4-BE49-F238E27FC236}">
                <a16:creationId xmlns:a16="http://schemas.microsoft.com/office/drawing/2014/main" id="{AFB2CA57-1DD7-363A-0089-AABB542C3BEA}"/>
              </a:ext>
            </a:extLst>
          </p:cNvPr>
          <p:cNvGraphicFramePr>
            <a:graphicFrameLocks noGrp="1"/>
          </p:cNvGraphicFramePr>
          <p:nvPr>
            <p:extLst>
              <p:ext uri="{D42A27DB-BD31-4B8C-83A1-F6EECF244321}">
                <p14:modId xmlns:p14="http://schemas.microsoft.com/office/powerpoint/2010/main" val="1376543662"/>
              </p:ext>
            </p:extLst>
          </p:nvPr>
        </p:nvGraphicFramePr>
        <p:xfrm>
          <a:off x="457199" y="3402655"/>
          <a:ext cx="6372815" cy="1483360"/>
        </p:xfrm>
        <a:graphic>
          <a:graphicData uri="http://schemas.openxmlformats.org/drawingml/2006/table">
            <a:tbl>
              <a:tblPr firstRow="1" bandRow="1">
                <a:tableStyleId>{21E4AEA4-8DFA-4A89-87EB-49C32662AFE0}</a:tableStyleId>
              </a:tblPr>
              <a:tblGrid>
                <a:gridCol w="475029">
                  <a:extLst>
                    <a:ext uri="{9D8B030D-6E8A-4147-A177-3AD203B41FA5}">
                      <a16:colId xmlns:a16="http://schemas.microsoft.com/office/drawing/2014/main" val="3973746140"/>
                    </a:ext>
                  </a:extLst>
                </a:gridCol>
                <a:gridCol w="4458479">
                  <a:extLst>
                    <a:ext uri="{9D8B030D-6E8A-4147-A177-3AD203B41FA5}">
                      <a16:colId xmlns:a16="http://schemas.microsoft.com/office/drawing/2014/main" val="1027545022"/>
                    </a:ext>
                  </a:extLst>
                </a:gridCol>
                <a:gridCol w="1439307">
                  <a:extLst>
                    <a:ext uri="{9D8B030D-6E8A-4147-A177-3AD203B41FA5}">
                      <a16:colId xmlns:a16="http://schemas.microsoft.com/office/drawing/2014/main" val="1852869566"/>
                    </a:ext>
                  </a:extLst>
                </a:gridCol>
              </a:tblGrid>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09482257"/>
                  </a:ext>
                </a:extLst>
              </a:tr>
              <a:tr h="370840">
                <a:tc>
                  <a:txBody>
                    <a:bodyPr/>
                    <a:lstStyle/>
                    <a:p>
                      <a:r>
                        <a:rPr lang="en-US" dirty="0"/>
                        <a:t>1</a:t>
                      </a:r>
                    </a:p>
                  </a:txBody>
                  <a:tcPr/>
                </a:tc>
                <a:tc>
                  <a:txBody>
                    <a:bodyPr/>
                    <a:lstStyle/>
                    <a:p>
                      <a:r>
                        <a:rPr lang="en-US" dirty="0"/>
                        <a:t>Ketton Panthers Tri Club</a:t>
                      </a:r>
                    </a:p>
                  </a:txBody>
                  <a:tcPr/>
                </a:tc>
                <a:tc>
                  <a:txBody>
                    <a:bodyPr/>
                    <a:lstStyle/>
                    <a:p>
                      <a:pPr algn="ctr"/>
                      <a:r>
                        <a:rPr lang="en-US" dirty="0"/>
                        <a:t>34586</a:t>
                      </a:r>
                    </a:p>
                  </a:txBody>
                  <a:tcPr/>
                </a:tc>
                <a:extLst>
                  <a:ext uri="{0D108BD9-81ED-4DB2-BD59-A6C34878D82A}">
                    <a16:rowId xmlns:a16="http://schemas.microsoft.com/office/drawing/2014/main" val="2115478258"/>
                  </a:ext>
                </a:extLst>
              </a:tr>
              <a:tr h="370840">
                <a:tc>
                  <a:txBody>
                    <a:bodyPr/>
                    <a:lstStyle/>
                    <a:p>
                      <a:r>
                        <a:rPr lang="en-US" dirty="0"/>
                        <a:t>2</a:t>
                      </a:r>
                    </a:p>
                  </a:txBody>
                  <a:tcPr/>
                </a:tc>
                <a:tc>
                  <a:txBody>
                    <a:bodyPr/>
                    <a:lstStyle/>
                    <a:p>
                      <a:r>
                        <a:rPr lang="en-US" dirty="0"/>
                        <a:t>Leicester Junior Tri Club</a:t>
                      </a:r>
                    </a:p>
                  </a:txBody>
                  <a:tcPr/>
                </a:tc>
                <a:tc>
                  <a:txBody>
                    <a:bodyPr/>
                    <a:lstStyle/>
                    <a:p>
                      <a:pPr algn="ctr"/>
                      <a:r>
                        <a:rPr lang="en-US" dirty="0"/>
                        <a:t>33193</a:t>
                      </a:r>
                    </a:p>
                  </a:txBody>
                  <a:tcPr/>
                </a:tc>
                <a:extLst>
                  <a:ext uri="{0D108BD9-81ED-4DB2-BD59-A6C34878D82A}">
                    <a16:rowId xmlns:a16="http://schemas.microsoft.com/office/drawing/2014/main" val="3621006267"/>
                  </a:ext>
                </a:extLst>
              </a:tr>
              <a:tr h="370840">
                <a:tc>
                  <a:txBody>
                    <a:bodyPr/>
                    <a:lstStyle/>
                    <a:p>
                      <a:r>
                        <a:rPr lang="en-US" dirty="0"/>
                        <a:t>3</a:t>
                      </a:r>
                    </a:p>
                  </a:txBody>
                  <a:tcPr/>
                </a:tc>
                <a:tc>
                  <a:txBody>
                    <a:bodyPr/>
                    <a:lstStyle/>
                    <a:p>
                      <a:r>
                        <a:rPr lang="en-US" dirty="0"/>
                        <a:t>4Life Tri</a:t>
                      </a:r>
                    </a:p>
                  </a:txBody>
                  <a:tcPr/>
                </a:tc>
                <a:tc>
                  <a:txBody>
                    <a:bodyPr/>
                    <a:lstStyle/>
                    <a:p>
                      <a:pPr algn="ctr"/>
                      <a:r>
                        <a:rPr lang="en-US" dirty="0"/>
                        <a:t>31809</a:t>
                      </a:r>
                    </a:p>
                  </a:txBody>
                  <a:tcPr/>
                </a:tc>
                <a:extLst>
                  <a:ext uri="{0D108BD9-81ED-4DB2-BD59-A6C34878D82A}">
                    <a16:rowId xmlns:a16="http://schemas.microsoft.com/office/drawing/2014/main" val="143717640"/>
                  </a:ext>
                </a:extLst>
              </a:tr>
            </a:tbl>
          </a:graphicData>
        </a:graphic>
      </p:graphicFrame>
    </p:spTree>
    <p:extLst>
      <p:ext uri="{BB962C8B-B14F-4D97-AF65-F5344CB8AC3E}">
        <p14:creationId xmlns:p14="http://schemas.microsoft.com/office/powerpoint/2010/main" val="4070832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47C26-47EA-6023-3E72-79C13D4D4952}"/>
              </a:ext>
            </a:extLst>
          </p:cNvPr>
          <p:cNvSpPr>
            <a:spLocks noGrp="1"/>
          </p:cNvSpPr>
          <p:nvPr>
            <p:ph type="title"/>
          </p:nvPr>
        </p:nvSpPr>
        <p:spPr/>
        <p:txBody>
          <a:bodyPr/>
          <a:lstStyle/>
          <a:p>
            <a:r>
              <a:rPr lang="en-US" sz="4000" dirty="0"/>
              <a:t>Social Media</a:t>
            </a:r>
          </a:p>
        </p:txBody>
      </p:sp>
      <p:sp>
        <p:nvSpPr>
          <p:cNvPr id="3" name="Text Placeholder 2">
            <a:extLst>
              <a:ext uri="{FF2B5EF4-FFF2-40B4-BE49-F238E27FC236}">
                <a16:creationId xmlns:a16="http://schemas.microsoft.com/office/drawing/2014/main" id="{4CB55019-E47A-C3BF-A84F-942A9CC53A7E}"/>
              </a:ext>
            </a:extLst>
          </p:cNvPr>
          <p:cNvSpPr>
            <a:spLocks noGrp="1"/>
          </p:cNvSpPr>
          <p:nvPr>
            <p:ph type="body" sz="quarter" idx="10"/>
          </p:nvPr>
        </p:nvSpPr>
        <p:spPr>
          <a:xfrm>
            <a:off x="457200" y="1759258"/>
            <a:ext cx="7272670" cy="2919067"/>
          </a:xfrm>
        </p:spPr>
        <p:txBody>
          <a:bodyPr>
            <a:normAutofit/>
          </a:bodyPr>
          <a:lstStyle/>
          <a:p>
            <a:r>
              <a:rPr lang="en-US" sz="2200" dirty="0"/>
              <a:t>We currently have </a:t>
            </a:r>
          </a:p>
          <a:p>
            <a:pPr marL="457200" indent="-457200">
              <a:buFont typeface="Arial" panose="020B0604020202020204" pitchFamily="34" charset="0"/>
              <a:buChar char="•"/>
            </a:pPr>
            <a:r>
              <a:rPr lang="en-US" sz="2200" dirty="0"/>
              <a:t>683 Followers on Facebook</a:t>
            </a:r>
          </a:p>
          <a:p>
            <a:pPr marL="457200" indent="-457200">
              <a:buFont typeface="Arial" panose="020B0604020202020204" pitchFamily="34" charset="0"/>
              <a:buChar char="•"/>
            </a:pPr>
            <a:r>
              <a:rPr lang="en-US" sz="2200" dirty="0"/>
              <a:t>147 Followers on Instagram</a:t>
            </a:r>
          </a:p>
          <a:p>
            <a:pPr marL="457200" indent="-457200">
              <a:buFont typeface="Arial" panose="020B0604020202020204" pitchFamily="34" charset="0"/>
              <a:buChar char="•"/>
            </a:pPr>
            <a:endParaRPr lang="en-US" sz="2200" dirty="0"/>
          </a:p>
          <a:p>
            <a:r>
              <a:rPr lang="en-US" sz="2200" dirty="0"/>
              <a:t>Social Media is a good way to communicate when you don’t have access to personal contact information for athletes and parents/carers.  </a:t>
            </a:r>
          </a:p>
          <a:p>
            <a:endParaRPr lang="en-US" dirty="0"/>
          </a:p>
          <a:p>
            <a:endParaRPr lang="en-US" dirty="0"/>
          </a:p>
          <a:p>
            <a:endParaRPr lang="en-US" dirty="0"/>
          </a:p>
        </p:txBody>
      </p:sp>
      <p:sp>
        <p:nvSpPr>
          <p:cNvPr id="4" name="Text Placeholder 3">
            <a:extLst>
              <a:ext uri="{FF2B5EF4-FFF2-40B4-BE49-F238E27FC236}">
                <a16:creationId xmlns:a16="http://schemas.microsoft.com/office/drawing/2014/main" id="{E46CE473-BB1C-B641-1023-2AEC89C361E2}"/>
              </a:ext>
            </a:extLst>
          </p:cNvPr>
          <p:cNvSpPr>
            <a:spLocks noGrp="1"/>
          </p:cNvSpPr>
          <p:nvPr>
            <p:ph type="body" sz="quarter" idx="11"/>
          </p:nvPr>
        </p:nvSpPr>
        <p:spPr/>
        <p:txBody>
          <a:bodyPr>
            <a:normAutofit lnSpcReduction="10000"/>
          </a:bodyPr>
          <a:lstStyle/>
          <a:p>
            <a:endParaRPr lang="en-US" dirty="0"/>
          </a:p>
        </p:txBody>
      </p:sp>
    </p:spTree>
    <p:extLst>
      <p:ext uri="{BB962C8B-B14F-4D97-AF65-F5344CB8AC3E}">
        <p14:creationId xmlns:p14="http://schemas.microsoft.com/office/powerpoint/2010/main" val="3445425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6C2B-FA96-2E52-B13B-8996323FBD65}"/>
              </a:ext>
            </a:extLst>
          </p:cNvPr>
          <p:cNvSpPr>
            <a:spLocks noGrp="1"/>
          </p:cNvSpPr>
          <p:nvPr>
            <p:ph type="title"/>
          </p:nvPr>
        </p:nvSpPr>
        <p:spPr/>
        <p:txBody>
          <a:bodyPr/>
          <a:lstStyle/>
          <a:p>
            <a:r>
              <a:rPr lang="en-US" sz="4000" dirty="0"/>
              <a:t>Continued Issues in 2023</a:t>
            </a:r>
          </a:p>
        </p:txBody>
      </p:sp>
      <p:sp>
        <p:nvSpPr>
          <p:cNvPr id="3" name="Text Placeholder 2">
            <a:extLst>
              <a:ext uri="{FF2B5EF4-FFF2-40B4-BE49-F238E27FC236}">
                <a16:creationId xmlns:a16="http://schemas.microsoft.com/office/drawing/2014/main" id="{30DE2F4E-6DEA-30F4-C85D-D51B29ED5FD3}"/>
              </a:ext>
            </a:extLst>
          </p:cNvPr>
          <p:cNvSpPr>
            <a:spLocks noGrp="1"/>
          </p:cNvSpPr>
          <p:nvPr>
            <p:ph type="body" sz="quarter" idx="10"/>
          </p:nvPr>
        </p:nvSpPr>
        <p:spPr>
          <a:xfrm>
            <a:off x="457199" y="1759259"/>
            <a:ext cx="6762307" cy="1033462"/>
          </a:xfrm>
        </p:spPr>
        <p:txBody>
          <a:bodyPr>
            <a:normAutofit fontScale="25000" lnSpcReduction="20000"/>
          </a:bodyPr>
          <a:lstStyle/>
          <a:p>
            <a:pPr marL="457200" indent="-457200" algn="just">
              <a:buFont typeface="Arial" panose="020B0604020202020204" pitchFamily="34" charset="0"/>
              <a:buChar char="•"/>
            </a:pPr>
            <a:r>
              <a:rPr lang="en-US" sz="6400" dirty="0"/>
              <a:t>Athletes/Parents believing that the coordinator or Region are wholly responsible for the events in the series.</a:t>
            </a:r>
          </a:p>
          <a:p>
            <a:pPr algn="just"/>
            <a:endParaRPr lang="en-US" sz="6400" dirty="0"/>
          </a:p>
          <a:p>
            <a:pPr marL="457200" indent="-457200" algn="just">
              <a:buFont typeface="Arial" panose="020B0604020202020204" pitchFamily="34" charset="0"/>
              <a:buChar char="•"/>
            </a:pPr>
            <a:r>
              <a:rPr lang="en-US" sz="6400" dirty="0"/>
              <a:t>Athletes/Parents believing that the coordinator works for BTF/TE and is a full-time paid position.</a:t>
            </a:r>
          </a:p>
          <a:p>
            <a:pPr algn="just"/>
            <a:endParaRPr lang="en-US" sz="6400" dirty="0"/>
          </a:p>
          <a:p>
            <a:pPr marL="457200" indent="-457200" algn="just">
              <a:buFont typeface="Arial" panose="020B0604020202020204" pitchFamily="34" charset="0"/>
              <a:buChar char="•"/>
            </a:pPr>
            <a:r>
              <a:rPr lang="en-US" sz="6400" dirty="0"/>
              <a:t>Athletes Home Nations membership number not being provided when entering an event, or the name as it appears on the membership not being used when entering events.  (This causes mistakes when the results are uploaded and points awarded)</a:t>
            </a:r>
          </a:p>
          <a:p>
            <a:pPr algn="just"/>
            <a:endParaRPr lang="en-US" sz="6400" dirty="0"/>
          </a:p>
          <a:p>
            <a:pPr marL="457200" indent="-457200" algn="just">
              <a:buFont typeface="Arial" panose="020B0604020202020204" pitchFamily="34" charset="0"/>
              <a:buChar char="•"/>
            </a:pPr>
            <a:r>
              <a:rPr lang="en-US" sz="6400" dirty="0"/>
              <a:t>Race related issues/complaints not being resolved on the day in conjunction with the Race Director and/or Technical Official.</a:t>
            </a:r>
          </a:p>
          <a:p>
            <a:pPr algn="just"/>
            <a:endParaRPr lang="en-US" sz="6400" dirty="0"/>
          </a:p>
          <a:p>
            <a:pPr marL="457200" indent="-457200" algn="just">
              <a:buFont typeface="Arial" panose="020B0604020202020204" pitchFamily="34" charset="0"/>
              <a:buChar char="•"/>
            </a:pPr>
            <a:r>
              <a:rPr lang="en-US" sz="6400" dirty="0"/>
              <a:t>Results not being forwarded to the coordinator in a timely manner by the Race Director.</a:t>
            </a:r>
          </a:p>
          <a:p>
            <a:pPr algn="just"/>
            <a:endParaRPr lang="en-US" sz="6400" dirty="0"/>
          </a:p>
          <a:p>
            <a:pPr marL="457200" indent="-457200">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FD2A27A3-1365-A4B8-479C-B73AD7582F91}"/>
              </a:ext>
            </a:extLst>
          </p:cNvPr>
          <p:cNvSpPr>
            <a:spLocks noGrp="1"/>
          </p:cNvSpPr>
          <p:nvPr>
            <p:ph type="body" sz="quarter" idx="11"/>
          </p:nvPr>
        </p:nvSpPr>
        <p:spPr/>
        <p:txBody>
          <a:bodyPr>
            <a:normAutofit lnSpcReduction="10000"/>
          </a:bodyPr>
          <a:lstStyle/>
          <a:p>
            <a:endParaRPr lang="en-US" dirty="0"/>
          </a:p>
        </p:txBody>
      </p:sp>
    </p:spTree>
    <p:extLst>
      <p:ext uri="{BB962C8B-B14F-4D97-AF65-F5344CB8AC3E}">
        <p14:creationId xmlns:p14="http://schemas.microsoft.com/office/powerpoint/2010/main" val="1268829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2E9A-78AF-526C-5CC8-A5A702A80183}"/>
              </a:ext>
            </a:extLst>
          </p:cNvPr>
          <p:cNvSpPr>
            <a:spLocks noGrp="1"/>
          </p:cNvSpPr>
          <p:nvPr>
            <p:ph type="title"/>
          </p:nvPr>
        </p:nvSpPr>
        <p:spPr/>
        <p:txBody>
          <a:bodyPr/>
          <a:lstStyle/>
          <a:p>
            <a:r>
              <a:rPr lang="en-US" sz="4000" dirty="0"/>
              <a:t>The 2024 Season</a:t>
            </a:r>
          </a:p>
        </p:txBody>
      </p:sp>
      <p:sp>
        <p:nvSpPr>
          <p:cNvPr id="3" name="Text Placeholder 2">
            <a:extLst>
              <a:ext uri="{FF2B5EF4-FFF2-40B4-BE49-F238E27FC236}">
                <a16:creationId xmlns:a16="http://schemas.microsoft.com/office/drawing/2014/main" id="{DD715200-FDA8-657A-21B3-3313A7E10DC7}"/>
              </a:ext>
            </a:extLst>
          </p:cNvPr>
          <p:cNvSpPr>
            <a:spLocks noGrp="1"/>
          </p:cNvSpPr>
          <p:nvPr>
            <p:ph type="body" sz="quarter" idx="10"/>
          </p:nvPr>
        </p:nvSpPr>
        <p:spPr>
          <a:xfrm>
            <a:off x="457200" y="1759259"/>
            <a:ext cx="6858000" cy="2217318"/>
          </a:xfrm>
        </p:spPr>
        <p:txBody>
          <a:bodyPr>
            <a:normAutofit fontScale="77500" lnSpcReduction="20000"/>
          </a:bodyPr>
          <a:lstStyle/>
          <a:p>
            <a:pPr marL="457200" indent="-457200">
              <a:buFont typeface="Arial" panose="020B0604020202020204" pitchFamily="34" charset="0"/>
              <a:buChar char="•"/>
            </a:pPr>
            <a:r>
              <a:rPr lang="en-US" dirty="0"/>
              <a:t>Already speaking with race directors for events in 2024.</a:t>
            </a:r>
          </a:p>
          <a:p>
            <a:pPr marL="457200" indent="-457200">
              <a:buFont typeface="Arial" panose="020B0604020202020204" pitchFamily="34" charset="0"/>
              <a:buChar char="•"/>
            </a:pPr>
            <a:r>
              <a:rPr lang="en-US" dirty="0"/>
              <a:t>Looking for new events to be included in 2024.</a:t>
            </a:r>
          </a:p>
          <a:p>
            <a:pPr marL="457200" indent="-457200">
              <a:buFont typeface="Arial" panose="020B0604020202020204" pitchFamily="34" charset="0"/>
              <a:buChar char="•"/>
            </a:pPr>
            <a:r>
              <a:rPr lang="en-US" dirty="0"/>
              <a:t>Continue to try and grow the athletes in the series back to pre-covid.</a:t>
            </a:r>
          </a:p>
          <a:p>
            <a:pPr marL="457200" indent="-457200">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B2538DD9-D293-9F4B-DA96-DEC52F9D761A}"/>
              </a:ext>
            </a:extLst>
          </p:cNvPr>
          <p:cNvSpPr>
            <a:spLocks noGrp="1"/>
          </p:cNvSpPr>
          <p:nvPr>
            <p:ph type="body" sz="quarter" idx="11"/>
          </p:nvPr>
        </p:nvSpPr>
        <p:spPr/>
        <p:txBody>
          <a:bodyPr>
            <a:normAutofit lnSpcReduction="10000"/>
          </a:bodyPr>
          <a:lstStyle/>
          <a:p>
            <a:endParaRPr lang="en-US" dirty="0"/>
          </a:p>
        </p:txBody>
      </p:sp>
    </p:spTree>
    <p:extLst>
      <p:ext uri="{BB962C8B-B14F-4D97-AF65-F5344CB8AC3E}">
        <p14:creationId xmlns:p14="http://schemas.microsoft.com/office/powerpoint/2010/main" val="3792006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 SERIES EVENTS</a:t>
            </a:r>
          </a:p>
        </p:txBody>
      </p:sp>
      <p:sp>
        <p:nvSpPr>
          <p:cNvPr id="3" name="Text Placeholder 2"/>
          <p:cNvSpPr>
            <a:spLocks noGrp="1"/>
          </p:cNvSpPr>
          <p:nvPr>
            <p:ph type="body" sz="quarter" idx="10"/>
          </p:nvPr>
        </p:nvSpPr>
        <p:spPr>
          <a:xfrm>
            <a:off x="457200" y="1759259"/>
            <a:ext cx="7892716" cy="3883552"/>
          </a:xfrm>
        </p:spPr>
        <p:txBody>
          <a:bodyPr>
            <a:normAutofit/>
          </a:bodyPr>
          <a:lstStyle/>
          <a:p>
            <a:r>
              <a:rPr lang="en-US" sz="2400" dirty="0"/>
              <a:t>EVENTS INCLUDED IN THE SERIES THIS YEAR</a:t>
            </a:r>
          </a:p>
          <a:p>
            <a:endParaRPr lang="en-US" sz="2400" dirty="0"/>
          </a:p>
          <a:p>
            <a:endParaRPr lang="en-US" sz="2400" dirty="0"/>
          </a:p>
          <a:p>
            <a:endParaRPr lang="en-US" sz="2400" dirty="0"/>
          </a:p>
        </p:txBody>
      </p:sp>
      <p:sp>
        <p:nvSpPr>
          <p:cNvPr id="4" name="Text Placeholder 3"/>
          <p:cNvSpPr>
            <a:spLocks noGrp="1"/>
          </p:cNvSpPr>
          <p:nvPr>
            <p:ph type="body" sz="quarter" idx="11"/>
          </p:nvPr>
        </p:nvSpPr>
        <p:spPr/>
        <p:txBody>
          <a:bodyPr>
            <a:normAutofit lnSpcReduction="10000"/>
          </a:bodyPr>
          <a:lstStyle/>
          <a:p>
            <a:endParaRPr lang="en-US" dirty="0"/>
          </a:p>
        </p:txBody>
      </p:sp>
      <p:graphicFrame>
        <p:nvGraphicFramePr>
          <p:cNvPr id="5" name="Table 4">
            <a:extLst>
              <a:ext uri="{FF2B5EF4-FFF2-40B4-BE49-F238E27FC236}">
                <a16:creationId xmlns:a16="http://schemas.microsoft.com/office/drawing/2014/main" id="{F89BBDF1-7CBB-1553-A325-D978609D0016}"/>
              </a:ext>
            </a:extLst>
          </p:cNvPr>
          <p:cNvGraphicFramePr>
            <a:graphicFrameLocks noGrp="1"/>
          </p:cNvGraphicFramePr>
          <p:nvPr>
            <p:extLst>
              <p:ext uri="{D42A27DB-BD31-4B8C-83A1-F6EECF244321}">
                <p14:modId xmlns:p14="http://schemas.microsoft.com/office/powerpoint/2010/main" val="1446092656"/>
              </p:ext>
            </p:extLst>
          </p:nvPr>
        </p:nvGraphicFramePr>
        <p:xfrm>
          <a:off x="457200" y="2380673"/>
          <a:ext cx="6553200" cy="2966720"/>
        </p:xfrm>
        <a:graphic>
          <a:graphicData uri="http://schemas.openxmlformats.org/drawingml/2006/table">
            <a:tbl>
              <a:tblPr firstRow="1" bandRow="1">
                <a:tableStyleId>{21E4AEA4-8DFA-4A89-87EB-49C32662AFE0}</a:tableStyleId>
              </a:tblPr>
              <a:tblGrid>
                <a:gridCol w="5039833">
                  <a:extLst>
                    <a:ext uri="{9D8B030D-6E8A-4147-A177-3AD203B41FA5}">
                      <a16:colId xmlns:a16="http://schemas.microsoft.com/office/drawing/2014/main" val="1875809170"/>
                    </a:ext>
                  </a:extLst>
                </a:gridCol>
                <a:gridCol w="1513367">
                  <a:extLst>
                    <a:ext uri="{9D8B030D-6E8A-4147-A177-3AD203B41FA5}">
                      <a16:colId xmlns:a16="http://schemas.microsoft.com/office/drawing/2014/main" val="1824666001"/>
                    </a:ext>
                  </a:extLst>
                </a:gridCol>
              </a:tblGrid>
              <a:tr h="370840">
                <a:tc>
                  <a:txBody>
                    <a:bodyPr/>
                    <a:lstStyle/>
                    <a:p>
                      <a:r>
                        <a:rPr lang="en-US" dirty="0"/>
                        <a:t>EVENT</a:t>
                      </a:r>
                    </a:p>
                  </a:txBody>
                  <a:tcPr/>
                </a:tc>
                <a:tc>
                  <a:txBody>
                    <a:bodyPr/>
                    <a:lstStyle/>
                    <a:p>
                      <a:r>
                        <a:rPr lang="en-US" dirty="0"/>
                        <a:t>DATE</a:t>
                      </a:r>
                    </a:p>
                  </a:txBody>
                  <a:tcPr/>
                </a:tc>
                <a:extLst>
                  <a:ext uri="{0D108BD9-81ED-4DB2-BD59-A6C34878D82A}">
                    <a16:rowId xmlns:a16="http://schemas.microsoft.com/office/drawing/2014/main" val="2243878519"/>
                  </a:ext>
                </a:extLst>
              </a:tr>
              <a:tr h="370840">
                <a:tc>
                  <a:txBody>
                    <a:bodyPr/>
                    <a:lstStyle/>
                    <a:p>
                      <a:r>
                        <a:rPr lang="en-US" dirty="0"/>
                        <a:t>Darley Moor Duathlon</a:t>
                      </a:r>
                    </a:p>
                  </a:txBody>
                  <a:tcPr/>
                </a:tc>
                <a:tc>
                  <a:txBody>
                    <a:bodyPr/>
                    <a:lstStyle/>
                    <a:p>
                      <a:r>
                        <a:rPr lang="en-US" dirty="0"/>
                        <a:t>27/05/23</a:t>
                      </a:r>
                    </a:p>
                  </a:txBody>
                  <a:tcPr/>
                </a:tc>
                <a:extLst>
                  <a:ext uri="{0D108BD9-81ED-4DB2-BD59-A6C34878D82A}">
                    <a16:rowId xmlns:a16="http://schemas.microsoft.com/office/drawing/2014/main" val="131091826"/>
                  </a:ext>
                </a:extLst>
              </a:tr>
              <a:tr h="370840">
                <a:tc>
                  <a:txBody>
                    <a:bodyPr/>
                    <a:lstStyle/>
                    <a:p>
                      <a:r>
                        <a:rPr lang="en-US" dirty="0"/>
                        <a:t>Staunton Harold Aquathon</a:t>
                      </a:r>
                    </a:p>
                  </a:txBody>
                  <a:tcPr/>
                </a:tc>
                <a:tc>
                  <a:txBody>
                    <a:bodyPr/>
                    <a:lstStyle/>
                    <a:p>
                      <a:r>
                        <a:rPr lang="en-US" dirty="0"/>
                        <a:t>11/06/23</a:t>
                      </a:r>
                    </a:p>
                  </a:txBody>
                  <a:tcPr/>
                </a:tc>
                <a:extLst>
                  <a:ext uri="{0D108BD9-81ED-4DB2-BD59-A6C34878D82A}">
                    <a16:rowId xmlns:a16="http://schemas.microsoft.com/office/drawing/2014/main" val="2236243241"/>
                  </a:ext>
                </a:extLst>
              </a:tr>
              <a:tr h="370840">
                <a:tc>
                  <a:txBody>
                    <a:bodyPr/>
                    <a:lstStyle/>
                    <a:p>
                      <a:r>
                        <a:rPr lang="en-US" dirty="0"/>
                        <a:t>Mallory Park Triathlon</a:t>
                      </a:r>
                    </a:p>
                  </a:txBody>
                  <a:tcPr/>
                </a:tc>
                <a:tc>
                  <a:txBody>
                    <a:bodyPr/>
                    <a:lstStyle/>
                    <a:p>
                      <a:r>
                        <a:rPr lang="en-US" dirty="0"/>
                        <a:t>25/06/23</a:t>
                      </a:r>
                    </a:p>
                  </a:txBody>
                  <a:tcPr/>
                </a:tc>
                <a:extLst>
                  <a:ext uri="{0D108BD9-81ED-4DB2-BD59-A6C34878D82A}">
                    <a16:rowId xmlns:a16="http://schemas.microsoft.com/office/drawing/2014/main" val="3707533917"/>
                  </a:ext>
                </a:extLst>
              </a:tr>
              <a:tr h="370840">
                <a:tc>
                  <a:txBody>
                    <a:bodyPr/>
                    <a:lstStyle/>
                    <a:p>
                      <a:r>
                        <a:rPr lang="en-US" dirty="0"/>
                        <a:t>Derby Tri Club Triathlon</a:t>
                      </a:r>
                    </a:p>
                  </a:txBody>
                  <a:tcPr/>
                </a:tc>
                <a:tc>
                  <a:txBody>
                    <a:bodyPr/>
                    <a:lstStyle/>
                    <a:p>
                      <a:r>
                        <a:rPr lang="en-US" dirty="0"/>
                        <a:t>02/07/23</a:t>
                      </a:r>
                    </a:p>
                  </a:txBody>
                  <a:tcPr/>
                </a:tc>
                <a:extLst>
                  <a:ext uri="{0D108BD9-81ED-4DB2-BD59-A6C34878D82A}">
                    <a16:rowId xmlns:a16="http://schemas.microsoft.com/office/drawing/2014/main" val="1250580606"/>
                  </a:ext>
                </a:extLst>
              </a:tr>
              <a:tr h="370840">
                <a:tc>
                  <a:txBody>
                    <a:bodyPr/>
                    <a:lstStyle/>
                    <a:p>
                      <a:r>
                        <a:rPr lang="en-US" dirty="0"/>
                        <a:t>Oundle Children’s Triathlon</a:t>
                      </a:r>
                    </a:p>
                  </a:txBody>
                  <a:tcPr/>
                </a:tc>
                <a:tc>
                  <a:txBody>
                    <a:bodyPr/>
                    <a:lstStyle/>
                    <a:p>
                      <a:r>
                        <a:rPr lang="en-US" dirty="0"/>
                        <a:t>20/08/23</a:t>
                      </a:r>
                    </a:p>
                  </a:txBody>
                  <a:tcPr/>
                </a:tc>
                <a:extLst>
                  <a:ext uri="{0D108BD9-81ED-4DB2-BD59-A6C34878D82A}">
                    <a16:rowId xmlns:a16="http://schemas.microsoft.com/office/drawing/2014/main" val="576368494"/>
                  </a:ext>
                </a:extLst>
              </a:tr>
              <a:tr h="370840">
                <a:tc>
                  <a:txBody>
                    <a:bodyPr/>
                    <a:lstStyle/>
                    <a:p>
                      <a:r>
                        <a:rPr lang="en-US" dirty="0"/>
                        <a:t>Belvoir Castle Aquathon</a:t>
                      </a:r>
                    </a:p>
                  </a:txBody>
                  <a:tcPr/>
                </a:tc>
                <a:tc>
                  <a:txBody>
                    <a:bodyPr/>
                    <a:lstStyle/>
                    <a:p>
                      <a:r>
                        <a:rPr lang="en-US" dirty="0"/>
                        <a:t>03/09/23</a:t>
                      </a:r>
                    </a:p>
                  </a:txBody>
                  <a:tcPr/>
                </a:tc>
                <a:extLst>
                  <a:ext uri="{0D108BD9-81ED-4DB2-BD59-A6C34878D82A}">
                    <a16:rowId xmlns:a16="http://schemas.microsoft.com/office/drawing/2014/main" val="1842840512"/>
                  </a:ext>
                </a:extLst>
              </a:tr>
              <a:tr h="370840">
                <a:tc>
                  <a:txBody>
                    <a:bodyPr/>
                    <a:lstStyle/>
                    <a:p>
                      <a:r>
                        <a:rPr lang="en-US" dirty="0"/>
                        <a:t>Darley Moor Duathlon</a:t>
                      </a:r>
                    </a:p>
                  </a:txBody>
                  <a:tcPr/>
                </a:tc>
                <a:tc>
                  <a:txBody>
                    <a:bodyPr/>
                    <a:lstStyle/>
                    <a:p>
                      <a:r>
                        <a:rPr lang="en-US" dirty="0"/>
                        <a:t>16/09/23</a:t>
                      </a:r>
                    </a:p>
                  </a:txBody>
                  <a:tcPr/>
                </a:tc>
                <a:extLst>
                  <a:ext uri="{0D108BD9-81ED-4DB2-BD59-A6C34878D82A}">
                    <a16:rowId xmlns:a16="http://schemas.microsoft.com/office/drawing/2014/main" val="3579685839"/>
                  </a:ext>
                </a:extLst>
              </a:tr>
            </a:tbl>
          </a:graphicData>
        </a:graphic>
      </p:graphicFrame>
    </p:spTree>
    <p:extLst>
      <p:ext uri="{BB962C8B-B14F-4D97-AF65-F5344CB8AC3E}">
        <p14:creationId xmlns:p14="http://schemas.microsoft.com/office/powerpoint/2010/main" val="1265240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9FE9F-4F27-0DAC-7B18-C6CB7174C57B}"/>
              </a:ext>
            </a:extLst>
          </p:cNvPr>
          <p:cNvSpPr>
            <a:spLocks noGrp="1"/>
          </p:cNvSpPr>
          <p:nvPr>
            <p:ph type="title"/>
          </p:nvPr>
        </p:nvSpPr>
        <p:spPr/>
        <p:txBody>
          <a:bodyPr/>
          <a:lstStyle/>
          <a:p>
            <a:r>
              <a:rPr lang="en-US" sz="4000" dirty="0"/>
              <a:t>Athlete Numbers Per Event</a:t>
            </a:r>
          </a:p>
        </p:txBody>
      </p:sp>
      <p:sp>
        <p:nvSpPr>
          <p:cNvPr id="3" name="Text Placeholder 2">
            <a:extLst>
              <a:ext uri="{FF2B5EF4-FFF2-40B4-BE49-F238E27FC236}">
                <a16:creationId xmlns:a16="http://schemas.microsoft.com/office/drawing/2014/main" id="{DD12BE13-D7D5-8D04-0CB2-CB218EDF7192}"/>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2524E5CD-FD71-D310-01D7-0C299AD84C7B}"/>
              </a:ext>
            </a:extLst>
          </p:cNvPr>
          <p:cNvSpPr>
            <a:spLocks noGrp="1"/>
          </p:cNvSpPr>
          <p:nvPr>
            <p:ph type="body" sz="quarter" idx="11"/>
          </p:nvPr>
        </p:nvSpPr>
        <p:spPr>
          <a:xfrm>
            <a:off x="1709979" y="6089650"/>
            <a:ext cx="4786514" cy="358234"/>
          </a:xfrm>
        </p:spPr>
        <p:txBody>
          <a:bodyPr>
            <a:noAutofit/>
          </a:bodyPr>
          <a:lstStyle/>
          <a:p>
            <a:r>
              <a:rPr lang="en-US" sz="1100" dirty="0"/>
              <a:t>These numbers include athletes from outside the region and athletes not in the JRS</a:t>
            </a:r>
          </a:p>
        </p:txBody>
      </p:sp>
      <p:graphicFrame>
        <p:nvGraphicFramePr>
          <p:cNvPr id="6" name="Table 5">
            <a:extLst>
              <a:ext uri="{FF2B5EF4-FFF2-40B4-BE49-F238E27FC236}">
                <a16:creationId xmlns:a16="http://schemas.microsoft.com/office/drawing/2014/main" id="{ECD304E7-0BA8-81D8-7C5A-8FA939E91AD1}"/>
              </a:ext>
            </a:extLst>
          </p:cNvPr>
          <p:cNvGraphicFramePr>
            <a:graphicFrameLocks noGrp="1"/>
          </p:cNvGraphicFramePr>
          <p:nvPr>
            <p:extLst>
              <p:ext uri="{D42A27DB-BD31-4B8C-83A1-F6EECF244321}">
                <p14:modId xmlns:p14="http://schemas.microsoft.com/office/powerpoint/2010/main" val="2664317700"/>
              </p:ext>
            </p:extLst>
          </p:nvPr>
        </p:nvGraphicFramePr>
        <p:xfrm>
          <a:off x="457200" y="1759259"/>
          <a:ext cx="6372817" cy="3240728"/>
        </p:xfrm>
        <a:graphic>
          <a:graphicData uri="http://schemas.openxmlformats.org/drawingml/2006/table">
            <a:tbl>
              <a:tblPr firstRow="1" bandRow="1">
                <a:tableStyleId>{21E4AEA4-8DFA-4A89-87EB-49C32662AFE0}</a:tableStyleId>
              </a:tblPr>
              <a:tblGrid>
                <a:gridCol w="867001">
                  <a:extLst>
                    <a:ext uri="{9D8B030D-6E8A-4147-A177-3AD203B41FA5}">
                      <a16:colId xmlns:a16="http://schemas.microsoft.com/office/drawing/2014/main" val="1901539647"/>
                    </a:ext>
                  </a:extLst>
                </a:gridCol>
                <a:gridCol w="688227">
                  <a:extLst>
                    <a:ext uri="{9D8B030D-6E8A-4147-A177-3AD203B41FA5}">
                      <a16:colId xmlns:a16="http://schemas.microsoft.com/office/drawing/2014/main" val="3491179422"/>
                    </a:ext>
                  </a:extLst>
                </a:gridCol>
                <a:gridCol w="688227">
                  <a:extLst>
                    <a:ext uri="{9D8B030D-6E8A-4147-A177-3AD203B41FA5}">
                      <a16:colId xmlns:a16="http://schemas.microsoft.com/office/drawing/2014/main" val="1671480367"/>
                    </a:ext>
                  </a:extLst>
                </a:gridCol>
                <a:gridCol w="688227">
                  <a:extLst>
                    <a:ext uri="{9D8B030D-6E8A-4147-A177-3AD203B41FA5}">
                      <a16:colId xmlns:a16="http://schemas.microsoft.com/office/drawing/2014/main" val="4254617480"/>
                    </a:ext>
                  </a:extLst>
                </a:gridCol>
                <a:gridCol w="688227">
                  <a:extLst>
                    <a:ext uri="{9D8B030D-6E8A-4147-A177-3AD203B41FA5}">
                      <a16:colId xmlns:a16="http://schemas.microsoft.com/office/drawing/2014/main" val="4106061020"/>
                    </a:ext>
                  </a:extLst>
                </a:gridCol>
                <a:gridCol w="688227">
                  <a:extLst>
                    <a:ext uri="{9D8B030D-6E8A-4147-A177-3AD203B41FA5}">
                      <a16:colId xmlns:a16="http://schemas.microsoft.com/office/drawing/2014/main" val="656749520"/>
                    </a:ext>
                  </a:extLst>
                </a:gridCol>
                <a:gridCol w="688227">
                  <a:extLst>
                    <a:ext uri="{9D8B030D-6E8A-4147-A177-3AD203B41FA5}">
                      <a16:colId xmlns:a16="http://schemas.microsoft.com/office/drawing/2014/main" val="913480849"/>
                    </a:ext>
                  </a:extLst>
                </a:gridCol>
                <a:gridCol w="688227">
                  <a:extLst>
                    <a:ext uri="{9D8B030D-6E8A-4147-A177-3AD203B41FA5}">
                      <a16:colId xmlns:a16="http://schemas.microsoft.com/office/drawing/2014/main" val="3223271343"/>
                    </a:ext>
                  </a:extLst>
                </a:gridCol>
                <a:gridCol w="688227">
                  <a:extLst>
                    <a:ext uri="{9D8B030D-6E8A-4147-A177-3AD203B41FA5}">
                      <a16:colId xmlns:a16="http://schemas.microsoft.com/office/drawing/2014/main" val="867274191"/>
                    </a:ext>
                  </a:extLst>
                </a:gridCol>
              </a:tblGrid>
              <a:tr h="431048">
                <a:tc>
                  <a:txBody>
                    <a:bodyPr/>
                    <a:lstStyle/>
                    <a:p>
                      <a:endParaRPr lang="en-US" sz="900" b="0" dirty="0"/>
                    </a:p>
                  </a:txBody>
                  <a:tcPr marL="86400" marR="86400" marT="43200" marB="43200"/>
                </a:tc>
                <a:tc>
                  <a:txBody>
                    <a:bodyPr/>
                    <a:lstStyle/>
                    <a:p>
                      <a:r>
                        <a:rPr lang="en-US" sz="900" dirty="0"/>
                        <a:t>Darley Moor </a:t>
                      </a:r>
                    </a:p>
                  </a:txBody>
                  <a:tcPr marL="86400" marR="86400" marT="43200" marB="43200"/>
                </a:tc>
                <a:tc>
                  <a:txBody>
                    <a:bodyPr/>
                    <a:lstStyle/>
                    <a:p>
                      <a:r>
                        <a:rPr lang="en-US" sz="900" dirty="0"/>
                        <a:t>Staunton Harold</a:t>
                      </a:r>
                    </a:p>
                  </a:txBody>
                  <a:tcPr marL="86400" marR="86400" marT="43200" marB="43200"/>
                </a:tc>
                <a:tc>
                  <a:txBody>
                    <a:bodyPr/>
                    <a:lstStyle/>
                    <a:p>
                      <a:r>
                        <a:rPr lang="en-US" sz="900" dirty="0"/>
                        <a:t>Mallory Park</a:t>
                      </a:r>
                    </a:p>
                  </a:txBody>
                  <a:tcPr marL="86400" marR="86400" marT="43200" marB="43200"/>
                </a:tc>
                <a:tc>
                  <a:txBody>
                    <a:bodyPr/>
                    <a:lstStyle/>
                    <a:p>
                      <a:r>
                        <a:rPr lang="en-US" sz="900" dirty="0"/>
                        <a:t>Derby Triathlon</a:t>
                      </a:r>
                    </a:p>
                  </a:txBody>
                  <a:tcPr marL="86400" marR="86400" marT="43200" marB="43200"/>
                </a:tc>
                <a:tc>
                  <a:txBody>
                    <a:bodyPr/>
                    <a:lstStyle/>
                    <a:p>
                      <a:r>
                        <a:rPr lang="en-US" sz="900" dirty="0"/>
                        <a:t>Oundle Triathlon</a:t>
                      </a:r>
                    </a:p>
                  </a:txBody>
                  <a:tcPr marL="86400" marR="86400" marT="43200" marB="43200"/>
                </a:tc>
                <a:tc>
                  <a:txBody>
                    <a:bodyPr/>
                    <a:lstStyle/>
                    <a:p>
                      <a:r>
                        <a:rPr lang="en-US" sz="900" dirty="0"/>
                        <a:t>Belvoir Castle</a:t>
                      </a:r>
                    </a:p>
                  </a:txBody>
                  <a:tcPr marL="86400" marR="86400" marT="43200" marB="43200"/>
                </a:tc>
                <a:tc>
                  <a:txBody>
                    <a:bodyPr/>
                    <a:lstStyle/>
                    <a:p>
                      <a:r>
                        <a:rPr lang="en-US" sz="900" dirty="0"/>
                        <a:t>Darley Moor</a:t>
                      </a:r>
                    </a:p>
                  </a:txBody>
                  <a:tcPr marL="86400" marR="86400" marT="43200" marB="43200"/>
                </a:tc>
                <a:tc>
                  <a:txBody>
                    <a:bodyPr/>
                    <a:lstStyle/>
                    <a:p>
                      <a:r>
                        <a:rPr lang="en-US" sz="1200" b="1" dirty="0"/>
                        <a:t>Total</a:t>
                      </a:r>
                    </a:p>
                  </a:txBody>
                  <a:tcPr marL="86400" marR="86400" marT="43200" marB="43200"/>
                </a:tc>
                <a:extLst>
                  <a:ext uri="{0D108BD9-81ED-4DB2-BD59-A6C34878D82A}">
                    <a16:rowId xmlns:a16="http://schemas.microsoft.com/office/drawing/2014/main" val="2303414423"/>
                  </a:ext>
                </a:extLst>
              </a:tr>
              <a:tr h="252000">
                <a:tc>
                  <a:txBody>
                    <a:bodyPr/>
                    <a:lstStyle/>
                    <a:p>
                      <a:r>
                        <a:rPr lang="en-US" sz="900" b="0" dirty="0"/>
                        <a:t>TSS Female</a:t>
                      </a:r>
                    </a:p>
                  </a:txBody>
                  <a:tcPr marL="86400" marR="86400" marT="43200" marB="43200"/>
                </a:tc>
                <a:tc>
                  <a:txBody>
                    <a:bodyPr/>
                    <a:lstStyle/>
                    <a:p>
                      <a:pPr algn="ctr"/>
                      <a:r>
                        <a:rPr lang="en-US" sz="1100" dirty="0"/>
                        <a:t>2</a:t>
                      </a:r>
                    </a:p>
                  </a:txBody>
                  <a:tcPr marL="86400" marR="86400" marT="43200" marB="43200"/>
                </a:tc>
                <a:tc>
                  <a:txBody>
                    <a:bodyPr/>
                    <a:lstStyle/>
                    <a:p>
                      <a:pPr algn="ctr"/>
                      <a:r>
                        <a:rPr lang="en-US" sz="1100" dirty="0"/>
                        <a:t>0</a:t>
                      </a:r>
                    </a:p>
                  </a:txBody>
                  <a:tcPr marL="86400" marR="86400" marT="43200" marB="43200"/>
                </a:tc>
                <a:tc>
                  <a:txBody>
                    <a:bodyPr/>
                    <a:lstStyle/>
                    <a:p>
                      <a:pPr algn="ctr"/>
                      <a:r>
                        <a:rPr lang="en-US" sz="1100" dirty="0"/>
                        <a:t>1</a:t>
                      </a:r>
                    </a:p>
                  </a:txBody>
                  <a:tcPr marL="86400" marR="86400" marT="43200" marB="43200"/>
                </a:tc>
                <a:tc>
                  <a:txBody>
                    <a:bodyPr/>
                    <a:lstStyle/>
                    <a:p>
                      <a:pPr algn="ctr"/>
                      <a:r>
                        <a:rPr lang="en-US" sz="1100" dirty="0"/>
                        <a:t>6</a:t>
                      </a:r>
                    </a:p>
                  </a:txBody>
                  <a:tcPr marL="86400" marR="86400" marT="43200" marB="43200"/>
                </a:tc>
                <a:tc>
                  <a:txBody>
                    <a:bodyPr/>
                    <a:lstStyle/>
                    <a:p>
                      <a:pPr algn="ctr"/>
                      <a:r>
                        <a:rPr lang="en-US" sz="1100" dirty="0"/>
                        <a:t>17</a:t>
                      </a:r>
                    </a:p>
                  </a:txBody>
                  <a:tcPr marL="86400" marR="86400" marT="43200" marB="43200"/>
                </a:tc>
                <a:tc>
                  <a:txBody>
                    <a:bodyPr/>
                    <a:lstStyle/>
                    <a:p>
                      <a:pPr algn="ctr"/>
                      <a:r>
                        <a:rPr lang="en-US" sz="1100" dirty="0"/>
                        <a:t>0</a:t>
                      </a:r>
                    </a:p>
                  </a:txBody>
                  <a:tcPr marL="86400" marR="86400" marT="43200" marB="43200"/>
                </a:tc>
                <a:tc>
                  <a:txBody>
                    <a:bodyPr/>
                    <a:lstStyle/>
                    <a:p>
                      <a:pPr algn="ctr"/>
                      <a:r>
                        <a:rPr lang="en-US" sz="1100" dirty="0"/>
                        <a:t>3</a:t>
                      </a:r>
                    </a:p>
                  </a:txBody>
                  <a:tcPr marL="86400" marR="86400" marT="43200" marB="43200"/>
                </a:tc>
                <a:tc>
                  <a:txBody>
                    <a:bodyPr/>
                    <a:lstStyle/>
                    <a:p>
                      <a:pPr algn="ctr"/>
                      <a:r>
                        <a:rPr lang="en-US" sz="1100" b="1" dirty="0"/>
                        <a:t>29</a:t>
                      </a:r>
                    </a:p>
                  </a:txBody>
                  <a:tcPr marL="86400" marR="86400" marT="43200" marB="43200"/>
                </a:tc>
                <a:extLst>
                  <a:ext uri="{0D108BD9-81ED-4DB2-BD59-A6C34878D82A}">
                    <a16:rowId xmlns:a16="http://schemas.microsoft.com/office/drawing/2014/main" val="1576323574"/>
                  </a:ext>
                </a:extLst>
              </a:tr>
              <a:tr h="252000">
                <a:tc>
                  <a:txBody>
                    <a:bodyPr/>
                    <a:lstStyle/>
                    <a:p>
                      <a:r>
                        <a:rPr lang="en-US" sz="900" b="0" dirty="0"/>
                        <a:t>TSS Open</a:t>
                      </a:r>
                    </a:p>
                  </a:txBody>
                  <a:tcPr marL="86400" marR="86400" marT="43200" marB="43200"/>
                </a:tc>
                <a:tc>
                  <a:txBody>
                    <a:bodyPr/>
                    <a:lstStyle/>
                    <a:p>
                      <a:pPr algn="ctr"/>
                      <a:r>
                        <a:rPr lang="en-US" sz="1100" dirty="0"/>
                        <a:t>11</a:t>
                      </a:r>
                    </a:p>
                  </a:txBody>
                  <a:tcPr marL="86400" marR="86400" marT="43200" marB="43200"/>
                </a:tc>
                <a:tc>
                  <a:txBody>
                    <a:bodyPr/>
                    <a:lstStyle/>
                    <a:p>
                      <a:pPr algn="ctr"/>
                      <a:r>
                        <a:rPr lang="en-US" sz="1100" dirty="0"/>
                        <a:t>2</a:t>
                      </a:r>
                    </a:p>
                  </a:txBody>
                  <a:tcPr marL="86400" marR="86400" marT="43200" marB="43200"/>
                </a:tc>
                <a:tc>
                  <a:txBody>
                    <a:bodyPr/>
                    <a:lstStyle/>
                    <a:p>
                      <a:pPr algn="ctr"/>
                      <a:r>
                        <a:rPr lang="en-US" sz="1100" dirty="0"/>
                        <a:t>1</a:t>
                      </a:r>
                    </a:p>
                  </a:txBody>
                  <a:tcPr marL="86400" marR="86400" marT="43200" marB="43200"/>
                </a:tc>
                <a:tc>
                  <a:txBody>
                    <a:bodyPr/>
                    <a:lstStyle/>
                    <a:p>
                      <a:pPr algn="ctr"/>
                      <a:r>
                        <a:rPr lang="en-US" sz="1100" dirty="0"/>
                        <a:t>13</a:t>
                      </a:r>
                    </a:p>
                  </a:txBody>
                  <a:tcPr marL="86400" marR="86400" marT="43200" marB="43200"/>
                </a:tc>
                <a:tc>
                  <a:txBody>
                    <a:bodyPr/>
                    <a:lstStyle/>
                    <a:p>
                      <a:pPr algn="ctr"/>
                      <a:r>
                        <a:rPr lang="en-US" sz="1100" dirty="0"/>
                        <a:t>18</a:t>
                      </a:r>
                    </a:p>
                  </a:txBody>
                  <a:tcPr marL="86400" marR="86400" marT="43200" marB="43200"/>
                </a:tc>
                <a:tc>
                  <a:txBody>
                    <a:bodyPr/>
                    <a:lstStyle/>
                    <a:p>
                      <a:pPr algn="ctr"/>
                      <a:r>
                        <a:rPr lang="en-US" sz="1100" dirty="0"/>
                        <a:t>2</a:t>
                      </a:r>
                    </a:p>
                  </a:txBody>
                  <a:tcPr marL="86400" marR="86400" marT="43200" marB="43200"/>
                </a:tc>
                <a:tc>
                  <a:txBody>
                    <a:bodyPr/>
                    <a:lstStyle/>
                    <a:p>
                      <a:pPr algn="ctr"/>
                      <a:r>
                        <a:rPr lang="en-US" sz="1100" dirty="0"/>
                        <a:t>10</a:t>
                      </a:r>
                    </a:p>
                  </a:txBody>
                  <a:tcPr marL="86400" marR="86400" marT="43200" marB="43200"/>
                </a:tc>
                <a:tc>
                  <a:txBody>
                    <a:bodyPr/>
                    <a:lstStyle/>
                    <a:p>
                      <a:pPr algn="ctr"/>
                      <a:r>
                        <a:rPr lang="en-US" sz="1100" b="1" dirty="0"/>
                        <a:t>57</a:t>
                      </a:r>
                    </a:p>
                  </a:txBody>
                  <a:tcPr marL="86400" marR="86400" marT="43200" marB="43200"/>
                </a:tc>
                <a:extLst>
                  <a:ext uri="{0D108BD9-81ED-4DB2-BD59-A6C34878D82A}">
                    <a16:rowId xmlns:a16="http://schemas.microsoft.com/office/drawing/2014/main" val="932287549"/>
                  </a:ext>
                </a:extLst>
              </a:tr>
              <a:tr h="252000">
                <a:tc>
                  <a:txBody>
                    <a:bodyPr/>
                    <a:lstStyle/>
                    <a:p>
                      <a:r>
                        <a:rPr lang="en-US" sz="900" b="0" dirty="0"/>
                        <a:t>TS1 Female</a:t>
                      </a:r>
                    </a:p>
                  </a:txBody>
                  <a:tcPr marL="86400" marR="86400" marT="43200" marB="43200"/>
                </a:tc>
                <a:tc>
                  <a:txBody>
                    <a:bodyPr/>
                    <a:lstStyle/>
                    <a:p>
                      <a:pPr algn="ctr"/>
                      <a:r>
                        <a:rPr lang="en-US" sz="1100" dirty="0"/>
                        <a:t>9</a:t>
                      </a:r>
                    </a:p>
                  </a:txBody>
                  <a:tcPr marL="86400" marR="86400" marT="43200" marB="43200"/>
                </a:tc>
                <a:tc>
                  <a:txBody>
                    <a:bodyPr/>
                    <a:lstStyle/>
                    <a:p>
                      <a:pPr algn="ctr"/>
                      <a:r>
                        <a:rPr lang="en-US" sz="1100" dirty="0"/>
                        <a:t>6</a:t>
                      </a:r>
                    </a:p>
                  </a:txBody>
                  <a:tcPr marL="86400" marR="86400" marT="43200" marB="43200"/>
                </a:tc>
                <a:tc>
                  <a:txBody>
                    <a:bodyPr/>
                    <a:lstStyle/>
                    <a:p>
                      <a:pPr algn="ctr"/>
                      <a:r>
                        <a:rPr lang="en-US" sz="1100" dirty="0"/>
                        <a:t>10</a:t>
                      </a:r>
                    </a:p>
                  </a:txBody>
                  <a:tcPr marL="86400" marR="86400" marT="43200" marB="43200"/>
                </a:tc>
                <a:tc>
                  <a:txBody>
                    <a:bodyPr/>
                    <a:lstStyle/>
                    <a:p>
                      <a:pPr algn="ctr"/>
                      <a:r>
                        <a:rPr lang="en-US" sz="1100" dirty="0"/>
                        <a:t>24</a:t>
                      </a:r>
                    </a:p>
                  </a:txBody>
                  <a:tcPr marL="86400" marR="86400" marT="43200" marB="43200"/>
                </a:tc>
                <a:tc>
                  <a:txBody>
                    <a:bodyPr/>
                    <a:lstStyle/>
                    <a:p>
                      <a:pPr algn="ctr"/>
                      <a:r>
                        <a:rPr lang="en-US" sz="1100" dirty="0"/>
                        <a:t>33</a:t>
                      </a:r>
                    </a:p>
                  </a:txBody>
                  <a:tcPr marL="86400" marR="86400" marT="43200" marB="43200"/>
                </a:tc>
                <a:tc>
                  <a:txBody>
                    <a:bodyPr/>
                    <a:lstStyle/>
                    <a:p>
                      <a:pPr algn="ctr"/>
                      <a:r>
                        <a:rPr lang="en-US" sz="1100" dirty="0"/>
                        <a:t>5</a:t>
                      </a:r>
                    </a:p>
                  </a:txBody>
                  <a:tcPr marL="86400" marR="86400" marT="43200" marB="43200"/>
                </a:tc>
                <a:tc>
                  <a:txBody>
                    <a:bodyPr/>
                    <a:lstStyle/>
                    <a:p>
                      <a:pPr algn="ctr"/>
                      <a:r>
                        <a:rPr lang="en-US" sz="1100" dirty="0"/>
                        <a:t>12</a:t>
                      </a:r>
                    </a:p>
                  </a:txBody>
                  <a:tcPr marL="86400" marR="86400" marT="43200" marB="43200"/>
                </a:tc>
                <a:tc>
                  <a:txBody>
                    <a:bodyPr/>
                    <a:lstStyle/>
                    <a:p>
                      <a:pPr algn="ctr"/>
                      <a:r>
                        <a:rPr lang="en-US" sz="1100" b="1" dirty="0"/>
                        <a:t>99</a:t>
                      </a:r>
                    </a:p>
                  </a:txBody>
                  <a:tcPr marL="86400" marR="86400" marT="43200" marB="43200"/>
                </a:tc>
                <a:extLst>
                  <a:ext uri="{0D108BD9-81ED-4DB2-BD59-A6C34878D82A}">
                    <a16:rowId xmlns:a16="http://schemas.microsoft.com/office/drawing/2014/main" val="194331852"/>
                  </a:ext>
                </a:extLst>
              </a:tr>
              <a:tr h="252000">
                <a:tc>
                  <a:txBody>
                    <a:bodyPr/>
                    <a:lstStyle/>
                    <a:p>
                      <a:r>
                        <a:rPr lang="en-US" sz="900" b="0" dirty="0"/>
                        <a:t>TS1 Open</a:t>
                      </a:r>
                    </a:p>
                  </a:txBody>
                  <a:tcPr marL="86400" marR="86400" marT="43200" marB="43200"/>
                </a:tc>
                <a:tc>
                  <a:txBody>
                    <a:bodyPr/>
                    <a:lstStyle/>
                    <a:p>
                      <a:pPr algn="ctr"/>
                      <a:r>
                        <a:rPr lang="en-US" sz="1100" dirty="0"/>
                        <a:t>20</a:t>
                      </a:r>
                    </a:p>
                  </a:txBody>
                  <a:tcPr marL="86400" marR="86400" marT="43200" marB="43200"/>
                </a:tc>
                <a:tc>
                  <a:txBody>
                    <a:bodyPr/>
                    <a:lstStyle/>
                    <a:p>
                      <a:pPr algn="ctr"/>
                      <a:r>
                        <a:rPr lang="en-US" sz="1100" dirty="0"/>
                        <a:t>10</a:t>
                      </a:r>
                    </a:p>
                  </a:txBody>
                  <a:tcPr marL="86400" marR="86400" marT="43200" marB="43200"/>
                </a:tc>
                <a:tc>
                  <a:txBody>
                    <a:bodyPr/>
                    <a:lstStyle/>
                    <a:p>
                      <a:pPr algn="ctr"/>
                      <a:r>
                        <a:rPr lang="en-US" sz="1100" dirty="0"/>
                        <a:t>18</a:t>
                      </a:r>
                    </a:p>
                  </a:txBody>
                  <a:tcPr marL="86400" marR="86400" marT="43200" marB="43200"/>
                </a:tc>
                <a:tc>
                  <a:txBody>
                    <a:bodyPr/>
                    <a:lstStyle/>
                    <a:p>
                      <a:pPr algn="ctr"/>
                      <a:r>
                        <a:rPr lang="en-US" sz="1100" dirty="0"/>
                        <a:t>33</a:t>
                      </a:r>
                    </a:p>
                  </a:txBody>
                  <a:tcPr marL="86400" marR="86400" marT="43200" marB="43200"/>
                </a:tc>
                <a:tc>
                  <a:txBody>
                    <a:bodyPr/>
                    <a:lstStyle/>
                    <a:p>
                      <a:pPr algn="ctr"/>
                      <a:r>
                        <a:rPr lang="en-US" sz="1100" dirty="0"/>
                        <a:t>42</a:t>
                      </a:r>
                    </a:p>
                  </a:txBody>
                  <a:tcPr marL="86400" marR="86400" marT="43200" marB="43200"/>
                </a:tc>
                <a:tc>
                  <a:txBody>
                    <a:bodyPr/>
                    <a:lstStyle/>
                    <a:p>
                      <a:pPr algn="ctr"/>
                      <a:r>
                        <a:rPr lang="en-US" sz="1100" dirty="0"/>
                        <a:t>8</a:t>
                      </a:r>
                    </a:p>
                  </a:txBody>
                  <a:tcPr marL="86400" marR="86400" marT="43200" marB="43200"/>
                </a:tc>
                <a:tc>
                  <a:txBody>
                    <a:bodyPr/>
                    <a:lstStyle/>
                    <a:p>
                      <a:pPr algn="ctr"/>
                      <a:r>
                        <a:rPr lang="en-US" sz="1100" dirty="0"/>
                        <a:t>21</a:t>
                      </a:r>
                    </a:p>
                  </a:txBody>
                  <a:tcPr marL="86400" marR="86400" marT="43200" marB="43200"/>
                </a:tc>
                <a:tc>
                  <a:txBody>
                    <a:bodyPr/>
                    <a:lstStyle/>
                    <a:p>
                      <a:pPr algn="ctr"/>
                      <a:r>
                        <a:rPr lang="en-US" sz="1100" b="1" dirty="0"/>
                        <a:t>152</a:t>
                      </a:r>
                    </a:p>
                  </a:txBody>
                  <a:tcPr marL="86400" marR="86400" marT="43200" marB="43200"/>
                </a:tc>
                <a:extLst>
                  <a:ext uri="{0D108BD9-81ED-4DB2-BD59-A6C34878D82A}">
                    <a16:rowId xmlns:a16="http://schemas.microsoft.com/office/drawing/2014/main" val="2995227449"/>
                  </a:ext>
                </a:extLst>
              </a:tr>
              <a:tr h="252000">
                <a:tc>
                  <a:txBody>
                    <a:bodyPr/>
                    <a:lstStyle/>
                    <a:p>
                      <a:r>
                        <a:rPr lang="en-US" sz="900" b="0" dirty="0"/>
                        <a:t>TS2 Female</a:t>
                      </a:r>
                    </a:p>
                  </a:txBody>
                  <a:tcPr marL="86400" marR="86400" marT="43200" marB="43200"/>
                </a:tc>
                <a:tc>
                  <a:txBody>
                    <a:bodyPr/>
                    <a:lstStyle/>
                    <a:p>
                      <a:pPr algn="ctr"/>
                      <a:r>
                        <a:rPr lang="en-US" sz="1100" dirty="0"/>
                        <a:t>12</a:t>
                      </a:r>
                    </a:p>
                  </a:txBody>
                  <a:tcPr marL="86400" marR="86400" marT="43200" marB="43200"/>
                </a:tc>
                <a:tc>
                  <a:txBody>
                    <a:bodyPr/>
                    <a:lstStyle/>
                    <a:p>
                      <a:pPr algn="ctr"/>
                      <a:r>
                        <a:rPr lang="en-US" sz="1100" dirty="0"/>
                        <a:t>12</a:t>
                      </a:r>
                    </a:p>
                  </a:txBody>
                  <a:tcPr marL="86400" marR="86400" marT="43200" marB="43200"/>
                </a:tc>
                <a:tc>
                  <a:txBody>
                    <a:bodyPr/>
                    <a:lstStyle/>
                    <a:p>
                      <a:pPr algn="ctr"/>
                      <a:r>
                        <a:rPr lang="en-US" sz="1100" dirty="0"/>
                        <a:t>19</a:t>
                      </a:r>
                    </a:p>
                  </a:txBody>
                  <a:tcPr marL="86400" marR="86400" marT="43200" marB="43200"/>
                </a:tc>
                <a:tc>
                  <a:txBody>
                    <a:bodyPr/>
                    <a:lstStyle/>
                    <a:p>
                      <a:pPr algn="ctr"/>
                      <a:r>
                        <a:rPr lang="en-US" sz="1100" dirty="0"/>
                        <a:t>23</a:t>
                      </a:r>
                    </a:p>
                  </a:txBody>
                  <a:tcPr marL="86400" marR="86400" marT="43200" marB="43200"/>
                </a:tc>
                <a:tc>
                  <a:txBody>
                    <a:bodyPr/>
                    <a:lstStyle/>
                    <a:p>
                      <a:pPr algn="ctr"/>
                      <a:r>
                        <a:rPr lang="en-US" sz="1100" dirty="0"/>
                        <a:t>36</a:t>
                      </a:r>
                    </a:p>
                  </a:txBody>
                  <a:tcPr marL="86400" marR="86400" marT="43200" marB="43200"/>
                </a:tc>
                <a:tc>
                  <a:txBody>
                    <a:bodyPr/>
                    <a:lstStyle/>
                    <a:p>
                      <a:pPr algn="ctr"/>
                      <a:r>
                        <a:rPr lang="en-US" sz="1100" dirty="0"/>
                        <a:t>5</a:t>
                      </a:r>
                    </a:p>
                  </a:txBody>
                  <a:tcPr marL="86400" marR="86400" marT="43200" marB="43200"/>
                </a:tc>
                <a:tc>
                  <a:txBody>
                    <a:bodyPr/>
                    <a:lstStyle/>
                    <a:p>
                      <a:pPr algn="ctr"/>
                      <a:r>
                        <a:rPr lang="en-US" sz="1100" dirty="0"/>
                        <a:t>14</a:t>
                      </a:r>
                    </a:p>
                  </a:txBody>
                  <a:tcPr marL="86400" marR="86400" marT="43200" marB="43200"/>
                </a:tc>
                <a:tc>
                  <a:txBody>
                    <a:bodyPr/>
                    <a:lstStyle/>
                    <a:p>
                      <a:pPr algn="ctr"/>
                      <a:r>
                        <a:rPr lang="en-US" sz="1100" b="1" dirty="0"/>
                        <a:t>121</a:t>
                      </a:r>
                    </a:p>
                  </a:txBody>
                  <a:tcPr marL="86400" marR="86400" marT="43200" marB="43200"/>
                </a:tc>
                <a:extLst>
                  <a:ext uri="{0D108BD9-81ED-4DB2-BD59-A6C34878D82A}">
                    <a16:rowId xmlns:a16="http://schemas.microsoft.com/office/drawing/2014/main" val="4037653520"/>
                  </a:ext>
                </a:extLst>
              </a:tr>
              <a:tr h="252000">
                <a:tc>
                  <a:txBody>
                    <a:bodyPr/>
                    <a:lstStyle/>
                    <a:p>
                      <a:r>
                        <a:rPr lang="en-US" sz="900" b="0" dirty="0"/>
                        <a:t>TS2 Open</a:t>
                      </a:r>
                    </a:p>
                  </a:txBody>
                  <a:tcPr marL="86400" marR="86400" marT="43200" marB="43200"/>
                </a:tc>
                <a:tc>
                  <a:txBody>
                    <a:bodyPr/>
                    <a:lstStyle/>
                    <a:p>
                      <a:pPr algn="ctr"/>
                      <a:r>
                        <a:rPr lang="en-US" sz="1100" dirty="0"/>
                        <a:t>22</a:t>
                      </a:r>
                    </a:p>
                  </a:txBody>
                  <a:tcPr marL="86400" marR="86400" marT="43200" marB="43200"/>
                </a:tc>
                <a:tc>
                  <a:txBody>
                    <a:bodyPr/>
                    <a:lstStyle/>
                    <a:p>
                      <a:pPr algn="ctr"/>
                      <a:r>
                        <a:rPr lang="en-US" sz="1100" dirty="0"/>
                        <a:t>9</a:t>
                      </a:r>
                    </a:p>
                  </a:txBody>
                  <a:tcPr marL="86400" marR="86400" marT="43200" marB="43200"/>
                </a:tc>
                <a:tc>
                  <a:txBody>
                    <a:bodyPr/>
                    <a:lstStyle/>
                    <a:p>
                      <a:pPr algn="ctr"/>
                      <a:r>
                        <a:rPr lang="en-US" sz="1100" dirty="0"/>
                        <a:t>22</a:t>
                      </a:r>
                    </a:p>
                  </a:txBody>
                  <a:tcPr marL="86400" marR="86400" marT="43200" marB="43200"/>
                </a:tc>
                <a:tc>
                  <a:txBody>
                    <a:bodyPr/>
                    <a:lstStyle/>
                    <a:p>
                      <a:pPr algn="ctr"/>
                      <a:r>
                        <a:rPr lang="en-US" sz="1100" dirty="0"/>
                        <a:t>25</a:t>
                      </a:r>
                    </a:p>
                  </a:txBody>
                  <a:tcPr marL="86400" marR="86400" marT="43200" marB="43200"/>
                </a:tc>
                <a:tc>
                  <a:txBody>
                    <a:bodyPr/>
                    <a:lstStyle/>
                    <a:p>
                      <a:pPr algn="ctr"/>
                      <a:r>
                        <a:rPr lang="en-US" sz="1100" dirty="0"/>
                        <a:t>31</a:t>
                      </a:r>
                    </a:p>
                  </a:txBody>
                  <a:tcPr marL="86400" marR="86400" marT="43200" marB="43200"/>
                </a:tc>
                <a:tc>
                  <a:txBody>
                    <a:bodyPr/>
                    <a:lstStyle/>
                    <a:p>
                      <a:pPr algn="ctr"/>
                      <a:r>
                        <a:rPr lang="en-US" sz="1100" dirty="0"/>
                        <a:t>10</a:t>
                      </a:r>
                    </a:p>
                  </a:txBody>
                  <a:tcPr marL="86400" marR="86400" marT="43200" marB="43200"/>
                </a:tc>
                <a:tc>
                  <a:txBody>
                    <a:bodyPr/>
                    <a:lstStyle/>
                    <a:p>
                      <a:pPr algn="ctr"/>
                      <a:r>
                        <a:rPr lang="en-US" sz="1100" dirty="0"/>
                        <a:t>21</a:t>
                      </a:r>
                    </a:p>
                  </a:txBody>
                  <a:tcPr marL="86400" marR="86400" marT="43200" marB="43200"/>
                </a:tc>
                <a:tc>
                  <a:txBody>
                    <a:bodyPr/>
                    <a:lstStyle/>
                    <a:p>
                      <a:pPr algn="ctr"/>
                      <a:r>
                        <a:rPr lang="en-US" sz="1100" b="1" dirty="0"/>
                        <a:t>140</a:t>
                      </a:r>
                    </a:p>
                  </a:txBody>
                  <a:tcPr marL="86400" marR="86400" marT="43200" marB="43200"/>
                </a:tc>
                <a:extLst>
                  <a:ext uri="{0D108BD9-81ED-4DB2-BD59-A6C34878D82A}">
                    <a16:rowId xmlns:a16="http://schemas.microsoft.com/office/drawing/2014/main" val="3072059041"/>
                  </a:ext>
                </a:extLst>
              </a:tr>
              <a:tr h="252000">
                <a:tc>
                  <a:txBody>
                    <a:bodyPr/>
                    <a:lstStyle/>
                    <a:p>
                      <a:r>
                        <a:rPr lang="en-US" sz="900" b="0" dirty="0"/>
                        <a:t>TS3 Female</a:t>
                      </a:r>
                    </a:p>
                  </a:txBody>
                  <a:tcPr marL="86400" marR="86400" marT="43200" marB="43200"/>
                </a:tc>
                <a:tc>
                  <a:txBody>
                    <a:bodyPr/>
                    <a:lstStyle/>
                    <a:p>
                      <a:pPr algn="ctr"/>
                      <a:r>
                        <a:rPr lang="en-US" sz="1100" dirty="0"/>
                        <a:t>16</a:t>
                      </a:r>
                    </a:p>
                  </a:txBody>
                  <a:tcPr marL="86400" marR="86400" marT="43200" marB="43200"/>
                </a:tc>
                <a:tc>
                  <a:txBody>
                    <a:bodyPr/>
                    <a:lstStyle/>
                    <a:p>
                      <a:pPr algn="ctr"/>
                      <a:r>
                        <a:rPr lang="en-US" sz="1100" dirty="0"/>
                        <a:t>11</a:t>
                      </a:r>
                    </a:p>
                  </a:txBody>
                  <a:tcPr marL="86400" marR="86400" marT="43200" marB="43200"/>
                </a:tc>
                <a:tc>
                  <a:txBody>
                    <a:bodyPr/>
                    <a:lstStyle/>
                    <a:p>
                      <a:pPr algn="ctr"/>
                      <a:r>
                        <a:rPr lang="en-US" sz="1100" dirty="0"/>
                        <a:t>34</a:t>
                      </a:r>
                    </a:p>
                  </a:txBody>
                  <a:tcPr marL="86400" marR="86400" marT="43200" marB="43200"/>
                </a:tc>
                <a:tc>
                  <a:txBody>
                    <a:bodyPr/>
                    <a:lstStyle/>
                    <a:p>
                      <a:pPr algn="ctr"/>
                      <a:r>
                        <a:rPr lang="en-US" sz="1100" dirty="0"/>
                        <a:t>17</a:t>
                      </a:r>
                    </a:p>
                  </a:txBody>
                  <a:tcPr marL="86400" marR="86400" marT="43200" marB="43200"/>
                </a:tc>
                <a:tc>
                  <a:txBody>
                    <a:bodyPr/>
                    <a:lstStyle/>
                    <a:p>
                      <a:pPr algn="ctr"/>
                      <a:r>
                        <a:rPr lang="en-US" sz="1100" dirty="0"/>
                        <a:t>22</a:t>
                      </a:r>
                    </a:p>
                  </a:txBody>
                  <a:tcPr marL="86400" marR="86400" marT="43200" marB="43200"/>
                </a:tc>
                <a:tc>
                  <a:txBody>
                    <a:bodyPr/>
                    <a:lstStyle/>
                    <a:p>
                      <a:pPr algn="ctr"/>
                      <a:r>
                        <a:rPr lang="en-US" sz="1100" dirty="0"/>
                        <a:t>10</a:t>
                      </a:r>
                    </a:p>
                  </a:txBody>
                  <a:tcPr marL="86400" marR="86400" marT="43200" marB="43200"/>
                </a:tc>
                <a:tc>
                  <a:txBody>
                    <a:bodyPr/>
                    <a:lstStyle/>
                    <a:p>
                      <a:pPr algn="ctr"/>
                      <a:r>
                        <a:rPr lang="en-US" sz="1100" dirty="0"/>
                        <a:t>18</a:t>
                      </a:r>
                    </a:p>
                  </a:txBody>
                  <a:tcPr marL="86400" marR="86400" marT="43200" marB="43200"/>
                </a:tc>
                <a:tc>
                  <a:txBody>
                    <a:bodyPr/>
                    <a:lstStyle/>
                    <a:p>
                      <a:pPr algn="ctr"/>
                      <a:r>
                        <a:rPr lang="en-US" sz="1100" b="1" dirty="0"/>
                        <a:t>128</a:t>
                      </a:r>
                    </a:p>
                  </a:txBody>
                  <a:tcPr marL="86400" marR="86400" marT="43200" marB="43200"/>
                </a:tc>
                <a:extLst>
                  <a:ext uri="{0D108BD9-81ED-4DB2-BD59-A6C34878D82A}">
                    <a16:rowId xmlns:a16="http://schemas.microsoft.com/office/drawing/2014/main" val="2839278370"/>
                  </a:ext>
                </a:extLst>
              </a:tr>
              <a:tr h="252000">
                <a:tc>
                  <a:txBody>
                    <a:bodyPr/>
                    <a:lstStyle/>
                    <a:p>
                      <a:r>
                        <a:rPr lang="en-US" sz="900" b="0" dirty="0"/>
                        <a:t>TS3 Open</a:t>
                      </a:r>
                    </a:p>
                  </a:txBody>
                  <a:tcPr marL="86400" marR="86400" marT="43200" marB="43200"/>
                </a:tc>
                <a:tc>
                  <a:txBody>
                    <a:bodyPr/>
                    <a:lstStyle/>
                    <a:p>
                      <a:pPr algn="ctr"/>
                      <a:r>
                        <a:rPr lang="en-US" sz="1100" dirty="0"/>
                        <a:t>15</a:t>
                      </a:r>
                    </a:p>
                  </a:txBody>
                  <a:tcPr marL="86400" marR="86400" marT="43200" marB="43200"/>
                </a:tc>
                <a:tc>
                  <a:txBody>
                    <a:bodyPr/>
                    <a:lstStyle/>
                    <a:p>
                      <a:pPr algn="ctr"/>
                      <a:r>
                        <a:rPr lang="en-US" sz="1100" dirty="0"/>
                        <a:t>10</a:t>
                      </a:r>
                    </a:p>
                  </a:txBody>
                  <a:tcPr marL="86400" marR="86400" marT="43200" marB="43200"/>
                </a:tc>
                <a:tc>
                  <a:txBody>
                    <a:bodyPr/>
                    <a:lstStyle/>
                    <a:p>
                      <a:pPr algn="ctr"/>
                      <a:r>
                        <a:rPr lang="en-US" sz="1100" dirty="0"/>
                        <a:t>33</a:t>
                      </a:r>
                    </a:p>
                  </a:txBody>
                  <a:tcPr marL="86400" marR="86400" marT="43200" marB="43200"/>
                </a:tc>
                <a:tc>
                  <a:txBody>
                    <a:bodyPr/>
                    <a:lstStyle/>
                    <a:p>
                      <a:pPr algn="ctr"/>
                      <a:r>
                        <a:rPr lang="en-US" sz="1100" dirty="0"/>
                        <a:t>15</a:t>
                      </a:r>
                    </a:p>
                  </a:txBody>
                  <a:tcPr marL="86400" marR="86400" marT="43200" marB="43200"/>
                </a:tc>
                <a:tc>
                  <a:txBody>
                    <a:bodyPr/>
                    <a:lstStyle/>
                    <a:p>
                      <a:pPr algn="ctr"/>
                      <a:r>
                        <a:rPr lang="en-US" sz="1100" dirty="0"/>
                        <a:t>24</a:t>
                      </a:r>
                    </a:p>
                  </a:txBody>
                  <a:tcPr marL="86400" marR="86400" marT="43200" marB="43200"/>
                </a:tc>
                <a:tc>
                  <a:txBody>
                    <a:bodyPr/>
                    <a:lstStyle/>
                    <a:p>
                      <a:pPr algn="ctr"/>
                      <a:r>
                        <a:rPr lang="en-US" sz="1100" dirty="0"/>
                        <a:t>8</a:t>
                      </a:r>
                    </a:p>
                  </a:txBody>
                  <a:tcPr marL="86400" marR="86400" marT="43200" marB="43200"/>
                </a:tc>
                <a:tc>
                  <a:txBody>
                    <a:bodyPr/>
                    <a:lstStyle/>
                    <a:p>
                      <a:pPr algn="ctr"/>
                      <a:r>
                        <a:rPr lang="en-US" sz="1100" dirty="0"/>
                        <a:t>22</a:t>
                      </a:r>
                    </a:p>
                  </a:txBody>
                  <a:tcPr marL="86400" marR="86400" marT="43200" marB="43200"/>
                </a:tc>
                <a:tc>
                  <a:txBody>
                    <a:bodyPr/>
                    <a:lstStyle/>
                    <a:p>
                      <a:pPr algn="ctr"/>
                      <a:r>
                        <a:rPr lang="en-US" sz="1100" b="1" dirty="0"/>
                        <a:t>127</a:t>
                      </a:r>
                    </a:p>
                  </a:txBody>
                  <a:tcPr marL="86400" marR="86400" marT="43200" marB="43200"/>
                </a:tc>
                <a:extLst>
                  <a:ext uri="{0D108BD9-81ED-4DB2-BD59-A6C34878D82A}">
                    <a16:rowId xmlns:a16="http://schemas.microsoft.com/office/drawing/2014/main" val="179277317"/>
                  </a:ext>
                </a:extLst>
              </a:tr>
              <a:tr h="252000">
                <a:tc>
                  <a:txBody>
                    <a:bodyPr/>
                    <a:lstStyle/>
                    <a:p>
                      <a:r>
                        <a:rPr lang="en-US" sz="900" b="0" dirty="0"/>
                        <a:t>Youth Female</a:t>
                      </a:r>
                    </a:p>
                  </a:txBody>
                  <a:tcPr marL="86400" marR="86400" marT="43200" marB="43200"/>
                </a:tc>
                <a:tc>
                  <a:txBody>
                    <a:bodyPr/>
                    <a:lstStyle/>
                    <a:p>
                      <a:pPr algn="ctr"/>
                      <a:r>
                        <a:rPr lang="en-US" sz="1100" dirty="0"/>
                        <a:t>5</a:t>
                      </a:r>
                    </a:p>
                  </a:txBody>
                  <a:tcPr marL="86400" marR="86400" marT="43200" marB="43200"/>
                </a:tc>
                <a:tc>
                  <a:txBody>
                    <a:bodyPr/>
                    <a:lstStyle/>
                    <a:p>
                      <a:pPr algn="ctr"/>
                      <a:r>
                        <a:rPr lang="en-US" sz="1100" dirty="0"/>
                        <a:t>8</a:t>
                      </a:r>
                    </a:p>
                  </a:txBody>
                  <a:tcPr marL="86400" marR="86400" marT="43200" marB="43200"/>
                </a:tc>
                <a:tc>
                  <a:txBody>
                    <a:bodyPr/>
                    <a:lstStyle/>
                    <a:p>
                      <a:pPr algn="ctr"/>
                      <a:r>
                        <a:rPr lang="en-US" sz="1100" dirty="0"/>
                        <a:t>7</a:t>
                      </a:r>
                    </a:p>
                  </a:txBody>
                  <a:tcPr marL="86400" marR="86400" marT="43200" marB="43200"/>
                </a:tc>
                <a:tc>
                  <a:txBody>
                    <a:bodyPr/>
                    <a:lstStyle/>
                    <a:p>
                      <a:pPr algn="ctr"/>
                      <a:r>
                        <a:rPr lang="en-US" sz="1100" dirty="0"/>
                        <a:t>6</a:t>
                      </a:r>
                    </a:p>
                  </a:txBody>
                  <a:tcPr marL="86400" marR="86400" marT="43200" marB="43200"/>
                </a:tc>
                <a:tc>
                  <a:txBody>
                    <a:bodyPr/>
                    <a:lstStyle/>
                    <a:p>
                      <a:pPr algn="ctr"/>
                      <a:r>
                        <a:rPr lang="en-US" sz="1100" dirty="0"/>
                        <a:t>11</a:t>
                      </a:r>
                    </a:p>
                  </a:txBody>
                  <a:tcPr marL="86400" marR="86400" marT="43200" marB="43200"/>
                </a:tc>
                <a:tc>
                  <a:txBody>
                    <a:bodyPr/>
                    <a:lstStyle/>
                    <a:p>
                      <a:pPr algn="ctr"/>
                      <a:r>
                        <a:rPr lang="en-US" sz="1100" dirty="0"/>
                        <a:t>7</a:t>
                      </a:r>
                    </a:p>
                  </a:txBody>
                  <a:tcPr marL="86400" marR="86400" marT="43200" marB="43200"/>
                </a:tc>
                <a:tc>
                  <a:txBody>
                    <a:bodyPr/>
                    <a:lstStyle/>
                    <a:p>
                      <a:pPr algn="ctr"/>
                      <a:r>
                        <a:rPr lang="en-US" sz="1100" dirty="0"/>
                        <a:t>10</a:t>
                      </a:r>
                    </a:p>
                  </a:txBody>
                  <a:tcPr marL="86400" marR="86400" marT="43200" marB="43200"/>
                </a:tc>
                <a:tc>
                  <a:txBody>
                    <a:bodyPr/>
                    <a:lstStyle/>
                    <a:p>
                      <a:pPr algn="ctr"/>
                      <a:r>
                        <a:rPr lang="en-US" sz="1100" b="1" dirty="0"/>
                        <a:t>54</a:t>
                      </a:r>
                    </a:p>
                  </a:txBody>
                  <a:tcPr marL="86400" marR="86400" marT="43200" marB="43200"/>
                </a:tc>
                <a:extLst>
                  <a:ext uri="{0D108BD9-81ED-4DB2-BD59-A6C34878D82A}">
                    <a16:rowId xmlns:a16="http://schemas.microsoft.com/office/drawing/2014/main" val="1452828219"/>
                  </a:ext>
                </a:extLst>
              </a:tr>
              <a:tr h="252000">
                <a:tc>
                  <a:txBody>
                    <a:bodyPr/>
                    <a:lstStyle/>
                    <a:p>
                      <a:r>
                        <a:rPr lang="en-US" sz="900" b="0" dirty="0"/>
                        <a:t>Youth Open</a:t>
                      </a:r>
                    </a:p>
                  </a:txBody>
                  <a:tcPr marL="86400" marR="86400" marT="43200" marB="43200"/>
                </a:tc>
                <a:tc>
                  <a:txBody>
                    <a:bodyPr/>
                    <a:lstStyle/>
                    <a:p>
                      <a:pPr algn="ctr"/>
                      <a:r>
                        <a:rPr lang="en-US" sz="1100" dirty="0"/>
                        <a:t>14</a:t>
                      </a:r>
                    </a:p>
                  </a:txBody>
                  <a:tcPr marL="86400" marR="86400" marT="43200" marB="43200"/>
                </a:tc>
                <a:tc>
                  <a:txBody>
                    <a:bodyPr/>
                    <a:lstStyle/>
                    <a:p>
                      <a:pPr algn="ctr"/>
                      <a:r>
                        <a:rPr lang="en-US" sz="1100" dirty="0"/>
                        <a:t>9</a:t>
                      </a:r>
                    </a:p>
                  </a:txBody>
                  <a:tcPr marL="86400" marR="86400" marT="43200" marB="43200"/>
                </a:tc>
                <a:tc>
                  <a:txBody>
                    <a:bodyPr/>
                    <a:lstStyle/>
                    <a:p>
                      <a:pPr algn="ctr"/>
                      <a:r>
                        <a:rPr lang="en-US" sz="1100" dirty="0"/>
                        <a:t>19</a:t>
                      </a:r>
                    </a:p>
                  </a:txBody>
                  <a:tcPr marL="86400" marR="86400" marT="43200" marB="43200"/>
                </a:tc>
                <a:tc>
                  <a:txBody>
                    <a:bodyPr/>
                    <a:lstStyle/>
                    <a:p>
                      <a:pPr algn="ctr"/>
                      <a:r>
                        <a:rPr lang="en-US" sz="1100" dirty="0"/>
                        <a:t>9</a:t>
                      </a:r>
                    </a:p>
                  </a:txBody>
                  <a:tcPr marL="86400" marR="86400" marT="43200" marB="43200"/>
                </a:tc>
                <a:tc>
                  <a:txBody>
                    <a:bodyPr/>
                    <a:lstStyle/>
                    <a:p>
                      <a:pPr algn="ctr"/>
                      <a:r>
                        <a:rPr lang="en-US" sz="1100" dirty="0"/>
                        <a:t>19</a:t>
                      </a:r>
                    </a:p>
                  </a:txBody>
                  <a:tcPr marL="86400" marR="86400" marT="43200" marB="43200"/>
                </a:tc>
                <a:tc>
                  <a:txBody>
                    <a:bodyPr/>
                    <a:lstStyle/>
                    <a:p>
                      <a:pPr algn="ctr"/>
                      <a:r>
                        <a:rPr lang="en-US" sz="1100" dirty="0"/>
                        <a:t>6</a:t>
                      </a:r>
                    </a:p>
                  </a:txBody>
                  <a:tcPr marL="86400" marR="86400" marT="43200" marB="43200"/>
                </a:tc>
                <a:tc>
                  <a:txBody>
                    <a:bodyPr/>
                    <a:lstStyle/>
                    <a:p>
                      <a:pPr algn="ctr"/>
                      <a:r>
                        <a:rPr lang="en-US" sz="1100" dirty="0"/>
                        <a:t>19</a:t>
                      </a:r>
                    </a:p>
                  </a:txBody>
                  <a:tcPr marL="86400" marR="86400" marT="43200" marB="43200"/>
                </a:tc>
                <a:tc>
                  <a:txBody>
                    <a:bodyPr/>
                    <a:lstStyle/>
                    <a:p>
                      <a:pPr algn="ctr"/>
                      <a:r>
                        <a:rPr lang="en-US" sz="1100" b="1" dirty="0"/>
                        <a:t>95</a:t>
                      </a:r>
                    </a:p>
                  </a:txBody>
                  <a:tcPr marL="86400" marR="86400" marT="43200" marB="43200"/>
                </a:tc>
                <a:extLst>
                  <a:ext uri="{0D108BD9-81ED-4DB2-BD59-A6C34878D82A}">
                    <a16:rowId xmlns:a16="http://schemas.microsoft.com/office/drawing/2014/main" val="3646321566"/>
                  </a:ext>
                </a:extLst>
              </a:tr>
              <a:tr h="0">
                <a:tc>
                  <a:txBody>
                    <a:bodyPr/>
                    <a:lstStyle/>
                    <a:p>
                      <a:r>
                        <a:rPr lang="en-US" sz="1200" b="1" dirty="0"/>
                        <a:t>Total</a:t>
                      </a:r>
                    </a:p>
                  </a:txBody>
                  <a:tcPr marL="86400" marR="86400" marT="43200" marB="43200"/>
                </a:tc>
                <a:tc>
                  <a:txBody>
                    <a:bodyPr/>
                    <a:lstStyle/>
                    <a:p>
                      <a:pPr algn="ctr"/>
                      <a:r>
                        <a:rPr lang="en-US" sz="1100" b="1" dirty="0"/>
                        <a:t>126</a:t>
                      </a:r>
                    </a:p>
                  </a:txBody>
                  <a:tcPr marL="86400" marR="86400" marT="43200" marB="43200"/>
                </a:tc>
                <a:tc>
                  <a:txBody>
                    <a:bodyPr/>
                    <a:lstStyle/>
                    <a:p>
                      <a:pPr algn="ctr"/>
                      <a:r>
                        <a:rPr lang="en-US" sz="1100" b="1" dirty="0"/>
                        <a:t>77</a:t>
                      </a:r>
                    </a:p>
                  </a:txBody>
                  <a:tcPr marL="86400" marR="86400" marT="43200" marB="43200"/>
                </a:tc>
                <a:tc>
                  <a:txBody>
                    <a:bodyPr/>
                    <a:lstStyle/>
                    <a:p>
                      <a:pPr algn="ctr"/>
                      <a:r>
                        <a:rPr lang="en-US" sz="1100" b="1" dirty="0"/>
                        <a:t>164</a:t>
                      </a:r>
                    </a:p>
                  </a:txBody>
                  <a:tcPr marL="86400" marR="86400" marT="43200" marB="43200"/>
                </a:tc>
                <a:tc>
                  <a:txBody>
                    <a:bodyPr/>
                    <a:lstStyle/>
                    <a:p>
                      <a:pPr algn="ctr"/>
                      <a:r>
                        <a:rPr lang="en-US" sz="1100" b="1" dirty="0"/>
                        <a:t>171</a:t>
                      </a:r>
                    </a:p>
                  </a:txBody>
                  <a:tcPr marL="86400" marR="86400" marT="43200" marB="43200"/>
                </a:tc>
                <a:tc>
                  <a:txBody>
                    <a:bodyPr/>
                    <a:lstStyle/>
                    <a:p>
                      <a:pPr algn="ctr"/>
                      <a:r>
                        <a:rPr lang="en-US" sz="1100" b="1" dirty="0"/>
                        <a:t>253</a:t>
                      </a:r>
                    </a:p>
                  </a:txBody>
                  <a:tcPr marL="86400" marR="86400" marT="43200" marB="43200"/>
                </a:tc>
                <a:tc>
                  <a:txBody>
                    <a:bodyPr/>
                    <a:lstStyle/>
                    <a:p>
                      <a:pPr algn="ctr"/>
                      <a:r>
                        <a:rPr lang="en-US" sz="1100" b="1" dirty="0"/>
                        <a:t>61</a:t>
                      </a:r>
                    </a:p>
                  </a:txBody>
                  <a:tcPr marL="86400" marR="86400" marT="43200" marB="43200"/>
                </a:tc>
                <a:tc>
                  <a:txBody>
                    <a:bodyPr/>
                    <a:lstStyle/>
                    <a:p>
                      <a:pPr algn="ctr"/>
                      <a:r>
                        <a:rPr lang="en-US" sz="1100" b="1" dirty="0"/>
                        <a:t>150</a:t>
                      </a:r>
                    </a:p>
                  </a:txBody>
                  <a:tcPr marL="86400" marR="86400" marT="43200" marB="43200"/>
                </a:tc>
                <a:tc>
                  <a:txBody>
                    <a:bodyPr/>
                    <a:lstStyle/>
                    <a:p>
                      <a:pPr algn="ctr"/>
                      <a:r>
                        <a:rPr lang="en-US" sz="1100" b="1" dirty="0"/>
                        <a:t>1002</a:t>
                      </a:r>
                    </a:p>
                  </a:txBody>
                  <a:tcPr marL="86400" marR="86400" marT="43200" marB="43200"/>
                </a:tc>
                <a:extLst>
                  <a:ext uri="{0D108BD9-81ED-4DB2-BD59-A6C34878D82A}">
                    <a16:rowId xmlns:a16="http://schemas.microsoft.com/office/drawing/2014/main" val="1955775391"/>
                  </a:ext>
                </a:extLst>
              </a:tr>
            </a:tbl>
          </a:graphicData>
        </a:graphic>
      </p:graphicFrame>
    </p:spTree>
    <p:extLst>
      <p:ext uri="{BB962C8B-B14F-4D97-AF65-F5344CB8AC3E}">
        <p14:creationId xmlns:p14="http://schemas.microsoft.com/office/powerpoint/2010/main" val="2797229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891AB-14E2-C4B6-9D2D-8B22777386DF}"/>
              </a:ext>
            </a:extLst>
          </p:cNvPr>
          <p:cNvSpPr>
            <a:spLocks noGrp="1"/>
          </p:cNvSpPr>
          <p:nvPr>
            <p:ph type="title"/>
          </p:nvPr>
        </p:nvSpPr>
        <p:spPr/>
        <p:txBody>
          <a:bodyPr/>
          <a:lstStyle/>
          <a:p>
            <a:r>
              <a:rPr lang="en-US" sz="4000" dirty="0"/>
              <a:t>Athletes in the EMJRS 2023</a:t>
            </a:r>
          </a:p>
        </p:txBody>
      </p:sp>
      <p:sp>
        <p:nvSpPr>
          <p:cNvPr id="3" name="Text Placeholder 2">
            <a:extLst>
              <a:ext uri="{FF2B5EF4-FFF2-40B4-BE49-F238E27FC236}">
                <a16:creationId xmlns:a16="http://schemas.microsoft.com/office/drawing/2014/main" id="{DC92F1C5-4AED-8DAC-C08E-8C44996D4185}"/>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93A7F6AD-DB5D-ED44-24CE-2DBFDFB8AFB2}"/>
              </a:ext>
            </a:extLst>
          </p:cNvPr>
          <p:cNvSpPr>
            <a:spLocks noGrp="1"/>
          </p:cNvSpPr>
          <p:nvPr>
            <p:ph type="body" sz="quarter" idx="11"/>
          </p:nvPr>
        </p:nvSpPr>
        <p:spPr/>
        <p:txBody>
          <a:bodyPr>
            <a:normAutofit lnSpcReduction="10000"/>
          </a:bodyPr>
          <a:lstStyle/>
          <a:p>
            <a:endParaRPr lang="en-US" dirty="0"/>
          </a:p>
        </p:txBody>
      </p:sp>
      <p:graphicFrame>
        <p:nvGraphicFramePr>
          <p:cNvPr id="5" name="Table 4">
            <a:extLst>
              <a:ext uri="{FF2B5EF4-FFF2-40B4-BE49-F238E27FC236}">
                <a16:creationId xmlns:a16="http://schemas.microsoft.com/office/drawing/2014/main" id="{EFBCC0AA-DE88-F591-D397-0D2538294E5D}"/>
              </a:ext>
            </a:extLst>
          </p:cNvPr>
          <p:cNvGraphicFramePr>
            <a:graphicFrameLocks noGrp="1"/>
          </p:cNvGraphicFramePr>
          <p:nvPr>
            <p:extLst>
              <p:ext uri="{D42A27DB-BD31-4B8C-83A1-F6EECF244321}">
                <p14:modId xmlns:p14="http://schemas.microsoft.com/office/powerpoint/2010/main" val="413710255"/>
              </p:ext>
            </p:extLst>
          </p:nvPr>
        </p:nvGraphicFramePr>
        <p:xfrm>
          <a:off x="457199" y="1389380"/>
          <a:ext cx="6453963" cy="4038600"/>
        </p:xfrm>
        <a:graphic>
          <a:graphicData uri="http://schemas.openxmlformats.org/drawingml/2006/table">
            <a:tbl>
              <a:tblPr firstRow="1" bandRow="1">
                <a:tableStyleId>{21E4AEA4-8DFA-4A89-87EB-49C32662AFE0}</a:tableStyleId>
              </a:tblPr>
              <a:tblGrid>
                <a:gridCol w="717107">
                  <a:extLst>
                    <a:ext uri="{9D8B030D-6E8A-4147-A177-3AD203B41FA5}">
                      <a16:colId xmlns:a16="http://schemas.microsoft.com/office/drawing/2014/main" val="2944749882"/>
                    </a:ext>
                  </a:extLst>
                </a:gridCol>
                <a:gridCol w="717107">
                  <a:extLst>
                    <a:ext uri="{9D8B030D-6E8A-4147-A177-3AD203B41FA5}">
                      <a16:colId xmlns:a16="http://schemas.microsoft.com/office/drawing/2014/main" val="2824435054"/>
                    </a:ext>
                  </a:extLst>
                </a:gridCol>
                <a:gridCol w="717107">
                  <a:extLst>
                    <a:ext uri="{9D8B030D-6E8A-4147-A177-3AD203B41FA5}">
                      <a16:colId xmlns:a16="http://schemas.microsoft.com/office/drawing/2014/main" val="3574824662"/>
                    </a:ext>
                  </a:extLst>
                </a:gridCol>
                <a:gridCol w="717107">
                  <a:extLst>
                    <a:ext uri="{9D8B030D-6E8A-4147-A177-3AD203B41FA5}">
                      <a16:colId xmlns:a16="http://schemas.microsoft.com/office/drawing/2014/main" val="439386911"/>
                    </a:ext>
                  </a:extLst>
                </a:gridCol>
                <a:gridCol w="717107">
                  <a:extLst>
                    <a:ext uri="{9D8B030D-6E8A-4147-A177-3AD203B41FA5}">
                      <a16:colId xmlns:a16="http://schemas.microsoft.com/office/drawing/2014/main" val="277450866"/>
                    </a:ext>
                  </a:extLst>
                </a:gridCol>
                <a:gridCol w="717107">
                  <a:extLst>
                    <a:ext uri="{9D8B030D-6E8A-4147-A177-3AD203B41FA5}">
                      <a16:colId xmlns:a16="http://schemas.microsoft.com/office/drawing/2014/main" val="367249932"/>
                    </a:ext>
                  </a:extLst>
                </a:gridCol>
                <a:gridCol w="717107">
                  <a:extLst>
                    <a:ext uri="{9D8B030D-6E8A-4147-A177-3AD203B41FA5}">
                      <a16:colId xmlns:a16="http://schemas.microsoft.com/office/drawing/2014/main" val="102543255"/>
                    </a:ext>
                  </a:extLst>
                </a:gridCol>
                <a:gridCol w="717107">
                  <a:extLst>
                    <a:ext uri="{9D8B030D-6E8A-4147-A177-3AD203B41FA5}">
                      <a16:colId xmlns:a16="http://schemas.microsoft.com/office/drawing/2014/main" val="3755261852"/>
                    </a:ext>
                  </a:extLst>
                </a:gridCol>
                <a:gridCol w="717107">
                  <a:extLst>
                    <a:ext uri="{9D8B030D-6E8A-4147-A177-3AD203B41FA5}">
                      <a16:colId xmlns:a16="http://schemas.microsoft.com/office/drawing/2014/main" val="1811296884"/>
                    </a:ext>
                  </a:extLst>
                </a:gridCol>
              </a:tblGrid>
              <a:tr h="370840">
                <a:tc>
                  <a:txBody>
                    <a:bodyPr/>
                    <a:lstStyle/>
                    <a:p>
                      <a:endParaRPr lang="en-US" sz="1000" dirty="0"/>
                    </a:p>
                  </a:txBody>
                  <a:tcPr/>
                </a:tc>
                <a:tc>
                  <a:txBody>
                    <a:bodyPr/>
                    <a:lstStyle/>
                    <a:p>
                      <a:r>
                        <a:rPr lang="en-US" sz="1000" b="1" dirty="0"/>
                        <a:t>Total per Age Group</a:t>
                      </a:r>
                    </a:p>
                  </a:txBody>
                  <a:tcPr>
                    <a:solidFill>
                      <a:schemeClr val="accent2">
                        <a:lumMod val="75000"/>
                      </a:schemeClr>
                    </a:solidFill>
                  </a:tcPr>
                </a:tc>
                <a:tc>
                  <a:txBody>
                    <a:bodyPr/>
                    <a:lstStyle/>
                    <a:p>
                      <a:r>
                        <a:rPr lang="en-US" sz="900" dirty="0"/>
                        <a:t>Darley Moor</a:t>
                      </a:r>
                    </a:p>
                  </a:txBody>
                  <a:tcPr/>
                </a:tc>
                <a:tc>
                  <a:txBody>
                    <a:bodyPr/>
                    <a:lstStyle/>
                    <a:p>
                      <a:r>
                        <a:rPr lang="en-US" sz="900" dirty="0"/>
                        <a:t>Staunton Harold</a:t>
                      </a:r>
                    </a:p>
                  </a:txBody>
                  <a:tcPr/>
                </a:tc>
                <a:tc>
                  <a:txBody>
                    <a:bodyPr/>
                    <a:lstStyle/>
                    <a:p>
                      <a:r>
                        <a:rPr lang="en-US" sz="900" dirty="0"/>
                        <a:t>Mallory Park</a:t>
                      </a:r>
                    </a:p>
                  </a:txBody>
                  <a:tcPr/>
                </a:tc>
                <a:tc>
                  <a:txBody>
                    <a:bodyPr/>
                    <a:lstStyle/>
                    <a:p>
                      <a:r>
                        <a:rPr lang="en-US" sz="900" dirty="0"/>
                        <a:t>Derby Triathlon</a:t>
                      </a:r>
                    </a:p>
                  </a:txBody>
                  <a:tcPr/>
                </a:tc>
                <a:tc>
                  <a:txBody>
                    <a:bodyPr/>
                    <a:lstStyle/>
                    <a:p>
                      <a:r>
                        <a:rPr lang="en-US" sz="900" dirty="0"/>
                        <a:t>Oundle Triathlon</a:t>
                      </a:r>
                    </a:p>
                  </a:txBody>
                  <a:tcPr/>
                </a:tc>
                <a:tc>
                  <a:txBody>
                    <a:bodyPr/>
                    <a:lstStyle/>
                    <a:p>
                      <a:r>
                        <a:rPr lang="en-US" sz="900" dirty="0"/>
                        <a:t>Belvoir Castle</a:t>
                      </a:r>
                    </a:p>
                  </a:txBody>
                  <a:tcPr/>
                </a:tc>
                <a:tc>
                  <a:txBody>
                    <a:bodyPr/>
                    <a:lstStyle/>
                    <a:p>
                      <a:r>
                        <a:rPr lang="en-US" sz="900" dirty="0"/>
                        <a:t>Darley Moor</a:t>
                      </a:r>
                    </a:p>
                  </a:txBody>
                  <a:tcPr/>
                </a:tc>
                <a:extLst>
                  <a:ext uri="{0D108BD9-81ED-4DB2-BD59-A6C34878D82A}">
                    <a16:rowId xmlns:a16="http://schemas.microsoft.com/office/drawing/2014/main" val="2720619063"/>
                  </a:ext>
                </a:extLst>
              </a:tr>
              <a:tr h="252000">
                <a:tc>
                  <a:txBody>
                    <a:bodyPr/>
                    <a:lstStyle/>
                    <a:p>
                      <a:r>
                        <a:rPr lang="en-US" sz="900" dirty="0"/>
                        <a:t>TSS FEMALE</a:t>
                      </a:r>
                    </a:p>
                  </a:txBody>
                  <a:tcPr/>
                </a:tc>
                <a:tc>
                  <a:txBody>
                    <a:bodyPr/>
                    <a:lstStyle/>
                    <a:p>
                      <a:pPr algn="ctr"/>
                      <a:r>
                        <a:rPr lang="en-US" sz="900" b="1" dirty="0">
                          <a:solidFill>
                            <a:schemeClr val="bg1"/>
                          </a:solidFill>
                        </a:rPr>
                        <a:t>2</a:t>
                      </a:r>
                    </a:p>
                  </a:txBody>
                  <a:tcPr anchor="ctr">
                    <a:solidFill>
                      <a:schemeClr val="accent2">
                        <a:lumMod val="75000"/>
                      </a:schemeClr>
                    </a:solidFill>
                  </a:tcPr>
                </a:tc>
                <a:tc>
                  <a:txBody>
                    <a:bodyPr/>
                    <a:lstStyle/>
                    <a:p>
                      <a:pPr algn="ctr"/>
                      <a:r>
                        <a:rPr lang="en-US" sz="1100" dirty="0"/>
                        <a:t>1</a:t>
                      </a:r>
                    </a:p>
                  </a:txBody>
                  <a:tcPr anchor="ctr"/>
                </a:tc>
                <a:tc>
                  <a:txBody>
                    <a:bodyPr/>
                    <a:lstStyle/>
                    <a:p>
                      <a:pPr algn="ctr"/>
                      <a:r>
                        <a:rPr lang="en-US" sz="1100" dirty="0"/>
                        <a:t>0</a:t>
                      </a:r>
                    </a:p>
                  </a:txBody>
                  <a:tcPr anchor="ctr"/>
                </a:tc>
                <a:tc>
                  <a:txBody>
                    <a:bodyPr/>
                    <a:lstStyle/>
                    <a:p>
                      <a:pPr algn="ctr"/>
                      <a:r>
                        <a:rPr lang="en-US" sz="1100" dirty="0"/>
                        <a:t>0</a:t>
                      </a:r>
                    </a:p>
                  </a:txBody>
                  <a:tcPr anchor="ctr"/>
                </a:tc>
                <a:tc>
                  <a:txBody>
                    <a:bodyPr/>
                    <a:lstStyle/>
                    <a:p>
                      <a:pPr algn="ctr"/>
                      <a:r>
                        <a:rPr lang="en-US" sz="1100" dirty="0"/>
                        <a:t>0</a:t>
                      </a:r>
                    </a:p>
                  </a:txBody>
                  <a:tcPr anchor="ctr"/>
                </a:tc>
                <a:tc>
                  <a:txBody>
                    <a:bodyPr/>
                    <a:lstStyle/>
                    <a:p>
                      <a:pPr algn="ctr"/>
                      <a:r>
                        <a:rPr lang="en-US" sz="1100" dirty="0"/>
                        <a:t>2</a:t>
                      </a:r>
                    </a:p>
                  </a:txBody>
                  <a:tcPr anchor="ctr"/>
                </a:tc>
                <a:tc>
                  <a:txBody>
                    <a:bodyPr/>
                    <a:lstStyle/>
                    <a:p>
                      <a:pPr algn="ctr"/>
                      <a:r>
                        <a:rPr lang="en-US" sz="1100" dirty="0"/>
                        <a:t>0</a:t>
                      </a:r>
                    </a:p>
                  </a:txBody>
                  <a:tcPr anchor="ctr"/>
                </a:tc>
                <a:tc>
                  <a:txBody>
                    <a:bodyPr/>
                    <a:lstStyle/>
                    <a:p>
                      <a:pPr algn="ctr"/>
                      <a:r>
                        <a:rPr lang="en-US" sz="1100" dirty="0"/>
                        <a:t>1</a:t>
                      </a:r>
                    </a:p>
                  </a:txBody>
                  <a:tcPr anchor="ctr"/>
                </a:tc>
                <a:extLst>
                  <a:ext uri="{0D108BD9-81ED-4DB2-BD59-A6C34878D82A}">
                    <a16:rowId xmlns:a16="http://schemas.microsoft.com/office/drawing/2014/main" val="3246484404"/>
                  </a:ext>
                </a:extLst>
              </a:tr>
              <a:tr h="252000">
                <a:tc>
                  <a:txBody>
                    <a:bodyPr/>
                    <a:lstStyle/>
                    <a:p>
                      <a:r>
                        <a:rPr lang="en-US" sz="900" dirty="0"/>
                        <a:t>TSS OPEN</a:t>
                      </a:r>
                    </a:p>
                  </a:txBody>
                  <a:tcPr/>
                </a:tc>
                <a:tc>
                  <a:txBody>
                    <a:bodyPr/>
                    <a:lstStyle/>
                    <a:p>
                      <a:pPr algn="ctr"/>
                      <a:r>
                        <a:rPr lang="en-US" sz="900" b="1" dirty="0">
                          <a:solidFill>
                            <a:schemeClr val="bg1"/>
                          </a:solidFill>
                        </a:rPr>
                        <a:t>4</a:t>
                      </a:r>
                    </a:p>
                  </a:txBody>
                  <a:tcPr anchor="ctr">
                    <a:solidFill>
                      <a:schemeClr val="accent2">
                        <a:lumMod val="75000"/>
                      </a:schemeClr>
                    </a:solidFill>
                  </a:tcPr>
                </a:tc>
                <a:tc>
                  <a:txBody>
                    <a:bodyPr/>
                    <a:lstStyle/>
                    <a:p>
                      <a:pPr algn="ctr"/>
                      <a:r>
                        <a:rPr lang="en-US" sz="1100" dirty="0"/>
                        <a:t>3</a:t>
                      </a:r>
                    </a:p>
                  </a:txBody>
                  <a:tcPr anchor="ctr"/>
                </a:tc>
                <a:tc>
                  <a:txBody>
                    <a:bodyPr/>
                    <a:lstStyle/>
                    <a:p>
                      <a:pPr algn="ctr"/>
                      <a:r>
                        <a:rPr lang="en-US" sz="1100" dirty="0"/>
                        <a:t>1</a:t>
                      </a:r>
                    </a:p>
                  </a:txBody>
                  <a:tcPr anchor="ctr"/>
                </a:tc>
                <a:tc>
                  <a:txBody>
                    <a:bodyPr/>
                    <a:lstStyle/>
                    <a:p>
                      <a:pPr algn="ctr"/>
                      <a:r>
                        <a:rPr lang="en-US" sz="1100" dirty="0"/>
                        <a:t>1</a:t>
                      </a:r>
                    </a:p>
                  </a:txBody>
                  <a:tcPr anchor="ctr"/>
                </a:tc>
                <a:tc>
                  <a:txBody>
                    <a:bodyPr/>
                    <a:lstStyle/>
                    <a:p>
                      <a:pPr algn="ctr"/>
                      <a:r>
                        <a:rPr lang="en-US" sz="1100" dirty="0"/>
                        <a:t>3</a:t>
                      </a:r>
                    </a:p>
                  </a:txBody>
                  <a:tcPr anchor="ctr"/>
                </a:tc>
                <a:tc>
                  <a:txBody>
                    <a:bodyPr/>
                    <a:lstStyle/>
                    <a:p>
                      <a:pPr algn="ctr"/>
                      <a:r>
                        <a:rPr lang="en-US" sz="1100" dirty="0"/>
                        <a:t>4</a:t>
                      </a:r>
                    </a:p>
                  </a:txBody>
                  <a:tcPr anchor="ctr"/>
                </a:tc>
                <a:tc>
                  <a:txBody>
                    <a:bodyPr/>
                    <a:lstStyle/>
                    <a:p>
                      <a:pPr algn="ctr"/>
                      <a:r>
                        <a:rPr lang="en-US" sz="1100" dirty="0"/>
                        <a:t>2</a:t>
                      </a:r>
                    </a:p>
                  </a:txBody>
                  <a:tcPr anchor="ctr"/>
                </a:tc>
                <a:tc>
                  <a:txBody>
                    <a:bodyPr/>
                    <a:lstStyle/>
                    <a:p>
                      <a:pPr algn="ctr"/>
                      <a:r>
                        <a:rPr lang="en-US" sz="1100" dirty="0"/>
                        <a:t>3</a:t>
                      </a:r>
                    </a:p>
                  </a:txBody>
                  <a:tcPr anchor="ctr"/>
                </a:tc>
                <a:extLst>
                  <a:ext uri="{0D108BD9-81ED-4DB2-BD59-A6C34878D82A}">
                    <a16:rowId xmlns:a16="http://schemas.microsoft.com/office/drawing/2014/main" val="3487395320"/>
                  </a:ext>
                </a:extLst>
              </a:tr>
              <a:tr h="252000">
                <a:tc>
                  <a:txBody>
                    <a:bodyPr/>
                    <a:lstStyle/>
                    <a:p>
                      <a:r>
                        <a:rPr lang="en-US" sz="900" dirty="0"/>
                        <a:t>TS1 FEMALE</a:t>
                      </a:r>
                    </a:p>
                  </a:txBody>
                  <a:tcPr/>
                </a:tc>
                <a:tc>
                  <a:txBody>
                    <a:bodyPr/>
                    <a:lstStyle/>
                    <a:p>
                      <a:pPr algn="ctr"/>
                      <a:r>
                        <a:rPr lang="en-US" sz="900" b="1" dirty="0">
                          <a:solidFill>
                            <a:schemeClr val="bg1"/>
                          </a:solidFill>
                        </a:rPr>
                        <a:t>7</a:t>
                      </a:r>
                    </a:p>
                  </a:txBody>
                  <a:tcPr anchor="ctr">
                    <a:solidFill>
                      <a:schemeClr val="accent2">
                        <a:lumMod val="75000"/>
                      </a:schemeClr>
                    </a:solidFill>
                  </a:tcPr>
                </a:tc>
                <a:tc>
                  <a:txBody>
                    <a:bodyPr/>
                    <a:lstStyle/>
                    <a:p>
                      <a:pPr algn="ctr"/>
                      <a:r>
                        <a:rPr lang="en-US" sz="1100" dirty="0"/>
                        <a:t>7</a:t>
                      </a:r>
                    </a:p>
                  </a:txBody>
                  <a:tcPr anchor="ctr"/>
                </a:tc>
                <a:tc>
                  <a:txBody>
                    <a:bodyPr/>
                    <a:lstStyle/>
                    <a:p>
                      <a:pPr algn="ctr"/>
                      <a:r>
                        <a:rPr lang="en-US" sz="1100" dirty="0"/>
                        <a:t>5</a:t>
                      </a:r>
                    </a:p>
                  </a:txBody>
                  <a:tcPr anchor="ctr"/>
                </a:tc>
                <a:tc>
                  <a:txBody>
                    <a:bodyPr/>
                    <a:lstStyle/>
                    <a:p>
                      <a:pPr algn="ctr"/>
                      <a:r>
                        <a:rPr lang="en-US" sz="1100" dirty="0"/>
                        <a:t>4</a:t>
                      </a:r>
                    </a:p>
                  </a:txBody>
                  <a:tcPr anchor="ctr"/>
                </a:tc>
                <a:tc>
                  <a:txBody>
                    <a:bodyPr/>
                    <a:lstStyle/>
                    <a:p>
                      <a:pPr algn="ctr"/>
                      <a:r>
                        <a:rPr lang="en-US" sz="1100" dirty="0"/>
                        <a:t>5</a:t>
                      </a:r>
                    </a:p>
                  </a:txBody>
                  <a:tcPr anchor="ctr"/>
                </a:tc>
                <a:tc>
                  <a:txBody>
                    <a:bodyPr/>
                    <a:lstStyle/>
                    <a:p>
                      <a:pPr algn="ctr"/>
                      <a:r>
                        <a:rPr lang="en-US" sz="1100" dirty="0"/>
                        <a:t>6</a:t>
                      </a:r>
                    </a:p>
                  </a:txBody>
                  <a:tcPr anchor="ctr"/>
                </a:tc>
                <a:tc>
                  <a:txBody>
                    <a:bodyPr/>
                    <a:lstStyle/>
                    <a:p>
                      <a:pPr algn="ctr"/>
                      <a:r>
                        <a:rPr lang="en-US" sz="1100" dirty="0"/>
                        <a:t>5</a:t>
                      </a:r>
                    </a:p>
                  </a:txBody>
                  <a:tcPr anchor="ctr"/>
                </a:tc>
                <a:tc>
                  <a:txBody>
                    <a:bodyPr/>
                    <a:lstStyle/>
                    <a:p>
                      <a:pPr algn="ctr"/>
                      <a:r>
                        <a:rPr lang="en-US" sz="1100" dirty="0"/>
                        <a:t>5</a:t>
                      </a:r>
                    </a:p>
                  </a:txBody>
                  <a:tcPr anchor="ctr"/>
                </a:tc>
                <a:extLst>
                  <a:ext uri="{0D108BD9-81ED-4DB2-BD59-A6C34878D82A}">
                    <a16:rowId xmlns:a16="http://schemas.microsoft.com/office/drawing/2014/main" val="383970233"/>
                  </a:ext>
                </a:extLst>
              </a:tr>
              <a:tr h="252000">
                <a:tc>
                  <a:txBody>
                    <a:bodyPr/>
                    <a:lstStyle/>
                    <a:p>
                      <a:r>
                        <a:rPr lang="en-US" sz="900" dirty="0"/>
                        <a:t>TS1 OPEN</a:t>
                      </a:r>
                    </a:p>
                  </a:txBody>
                  <a:tcPr/>
                </a:tc>
                <a:tc>
                  <a:txBody>
                    <a:bodyPr/>
                    <a:lstStyle/>
                    <a:p>
                      <a:pPr algn="ctr"/>
                      <a:r>
                        <a:rPr lang="en-US" sz="900" b="1" dirty="0">
                          <a:solidFill>
                            <a:schemeClr val="bg1"/>
                          </a:solidFill>
                        </a:rPr>
                        <a:t>15</a:t>
                      </a:r>
                    </a:p>
                  </a:txBody>
                  <a:tcPr anchor="ctr">
                    <a:solidFill>
                      <a:schemeClr val="accent2">
                        <a:lumMod val="75000"/>
                      </a:schemeClr>
                    </a:solidFill>
                  </a:tcPr>
                </a:tc>
                <a:tc>
                  <a:txBody>
                    <a:bodyPr/>
                    <a:lstStyle/>
                    <a:p>
                      <a:pPr algn="ctr"/>
                      <a:r>
                        <a:rPr lang="en-US" sz="1100" dirty="0"/>
                        <a:t>10</a:t>
                      </a:r>
                    </a:p>
                  </a:txBody>
                  <a:tcPr anchor="ctr"/>
                </a:tc>
                <a:tc>
                  <a:txBody>
                    <a:bodyPr/>
                    <a:lstStyle/>
                    <a:p>
                      <a:pPr algn="ctr"/>
                      <a:r>
                        <a:rPr lang="en-US" sz="1100" dirty="0"/>
                        <a:t>9</a:t>
                      </a:r>
                    </a:p>
                  </a:txBody>
                  <a:tcPr anchor="ctr"/>
                </a:tc>
                <a:tc>
                  <a:txBody>
                    <a:bodyPr/>
                    <a:lstStyle/>
                    <a:p>
                      <a:pPr algn="ctr"/>
                      <a:r>
                        <a:rPr lang="en-US" sz="1100" dirty="0"/>
                        <a:t>9</a:t>
                      </a:r>
                    </a:p>
                  </a:txBody>
                  <a:tcPr anchor="ctr"/>
                </a:tc>
                <a:tc>
                  <a:txBody>
                    <a:bodyPr/>
                    <a:lstStyle/>
                    <a:p>
                      <a:pPr algn="ctr"/>
                      <a:r>
                        <a:rPr lang="en-US" sz="1100" dirty="0"/>
                        <a:t>8</a:t>
                      </a:r>
                    </a:p>
                  </a:txBody>
                  <a:tcPr anchor="ctr"/>
                </a:tc>
                <a:tc>
                  <a:txBody>
                    <a:bodyPr/>
                    <a:lstStyle/>
                    <a:p>
                      <a:pPr algn="ctr"/>
                      <a:r>
                        <a:rPr lang="en-US" sz="1100" dirty="0"/>
                        <a:t>10</a:t>
                      </a:r>
                    </a:p>
                  </a:txBody>
                  <a:tcPr anchor="ctr"/>
                </a:tc>
                <a:tc>
                  <a:txBody>
                    <a:bodyPr/>
                    <a:lstStyle/>
                    <a:p>
                      <a:pPr algn="ctr"/>
                      <a:r>
                        <a:rPr lang="en-US" sz="1100" dirty="0"/>
                        <a:t>8</a:t>
                      </a:r>
                    </a:p>
                  </a:txBody>
                  <a:tcPr anchor="ctr"/>
                </a:tc>
                <a:tc>
                  <a:txBody>
                    <a:bodyPr/>
                    <a:lstStyle/>
                    <a:p>
                      <a:pPr algn="ctr"/>
                      <a:r>
                        <a:rPr lang="en-US" sz="1100" dirty="0"/>
                        <a:t>11</a:t>
                      </a:r>
                    </a:p>
                  </a:txBody>
                  <a:tcPr anchor="ctr"/>
                </a:tc>
                <a:extLst>
                  <a:ext uri="{0D108BD9-81ED-4DB2-BD59-A6C34878D82A}">
                    <a16:rowId xmlns:a16="http://schemas.microsoft.com/office/drawing/2014/main" val="754340613"/>
                  </a:ext>
                </a:extLst>
              </a:tr>
              <a:tr h="252000">
                <a:tc>
                  <a:txBody>
                    <a:bodyPr/>
                    <a:lstStyle/>
                    <a:p>
                      <a:r>
                        <a:rPr lang="en-US" sz="900" dirty="0"/>
                        <a:t>TS2 FEMALE</a:t>
                      </a:r>
                    </a:p>
                  </a:txBody>
                  <a:tcPr/>
                </a:tc>
                <a:tc>
                  <a:txBody>
                    <a:bodyPr/>
                    <a:lstStyle/>
                    <a:p>
                      <a:pPr algn="ctr"/>
                      <a:r>
                        <a:rPr lang="en-US" sz="900" b="1" dirty="0">
                          <a:solidFill>
                            <a:schemeClr val="bg1"/>
                          </a:solidFill>
                        </a:rPr>
                        <a:t>10</a:t>
                      </a:r>
                    </a:p>
                  </a:txBody>
                  <a:tcPr anchor="ctr">
                    <a:solidFill>
                      <a:schemeClr val="accent2">
                        <a:lumMod val="75000"/>
                      </a:schemeClr>
                    </a:solidFill>
                  </a:tcPr>
                </a:tc>
                <a:tc>
                  <a:txBody>
                    <a:bodyPr/>
                    <a:lstStyle/>
                    <a:p>
                      <a:pPr algn="ctr"/>
                      <a:r>
                        <a:rPr lang="en-US" sz="1100" dirty="0"/>
                        <a:t>9</a:t>
                      </a:r>
                    </a:p>
                  </a:txBody>
                  <a:tcPr anchor="ctr"/>
                </a:tc>
                <a:tc>
                  <a:txBody>
                    <a:bodyPr/>
                    <a:lstStyle/>
                    <a:p>
                      <a:pPr algn="ctr"/>
                      <a:r>
                        <a:rPr lang="en-US" sz="1100" dirty="0"/>
                        <a:t>7</a:t>
                      </a:r>
                    </a:p>
                  </a:txBody>
                  <a:tcPr anchor="ctr"/>
                </a:tc>
                <a:tc>
                  <a:txBody>
                    <a:bodyPr/>
                    <a:lstStyle/>
                    <a:p>
                      <a:pPr algn="ctr"/>
                      <a:r>
                        <a:rPr lang="en-US" sz="1100" dirty="0"/>
                        <a:t>5</a:t>
                      </a:r>
                    </a:p>
                  </a:txBody>
                  <a:tcPr anchor="ctr"/>
                </a:tc>
                <a:tc>
                  <a:txBody>
                    <a:bodyPr/>
                    <a:lstStyle/>
                    <a:p>
                      <a:pPr algn="ctr"/>
                      <a:r>
                        <a:rPr lang="en-US" sz="1100" dirty="0"/>
                        <a:t>8</a:t>
                      </a:r>
                    </a:p>
                  </a:txBody>
                  <a:tcPr anchor="ctr"/>
                </a:tc>
                <a:tc>
                  <a:txBody>
                    <a:bodyPr/>
                    <a:lstStyle/>
                    <a:p>
                      <a:pPr algn="ctr"/>
                      <a:r>
                        <a:rPr lang="en-US" sz="1100" dirty="0"/>
                        <a:t>6</a:t>
                      </a:r>
                    </a:p>
                  </a:txBody>
                  <a:tcPr anchor="ctr"/>
                </a:tc>
                <a:tc>
                  <a:txBody>
                    <a:bodyPr/>
                    <a:lstStyle/>
                    <a:p>
                      <a:pPr algn="ctr"/>
                      <a:r>
                        <a:rPr lang="en-US" sz="1100" dirty="0"/>
                        <a:t>4</a:t>
                      </a:r>
                    </a:p>
                  </a:txBody>
                  <a:tcPr anchor="ctr"/>
                </a:tc>
                <a:tc>
                  <a:txBody>
                    <a:bodyPr/>
                    <a:lstStyle/>
                    <a:p>
                      <a:pPr algn="ctr"/>
                      <a:r>
                        <a:rPr lang="en-US" sz="1100" dirty="0"/>
                        <a:t>5</a:t>
                      </a:r>
                    </a:p>
                  </a:txBody>
                  <a:tcPr anchor="ctr"/>
                </a:tc>
                <a:extLst>
                  <a:ext uri="{0D108BD9-81ED-4DB2-BD59-A6C34878D82A}">
                    <a16:rowId xmlns:a16="http://schemas.microsoft.com/office/drawing/2014/main" val="3646910379"/>
                  </a:ext>
                </a:extLst>
              </a:tr>
              <a:tr h="252000">
                <a:tc>
                  <a:txBody>
                    <a:bodyPr/>
                    <a:lstStyle/>
                    <a:p>
                      <a:r>
                        <a:rPr lang="en-US" sz="900" dirty="0"/>
                        <a:t>TS2 OPEN</a:t>
                      </a:r>
                    </a:p>
                  </a:txBody>
                  <a:tcPr/>
                </a:tc>
                <a:tc>
                  <a:txBody>
                    <a:bodyPr/>
                    <a:lstStyle/>
                    <a:p>
                      <a:pPr algn="ctr"/>
                      <a:r>
                        <a:rPr lang="en-US" sz="900" b="1" dirty="0">
                          <a:solidFill>
                            <a:schemeClr val="bg1"/>
                          </a:solidFill>
                        </a:rPr>
                        <a:t>15</a:t>
                      </a:r>
                    </a:p>
                  </a:txBody>
                  <a:tcPr anchor="ctr">
                    <a:solidFill>
                      <a:schemeClr val="accent2">
                        <a:lumMod val="75000"/>
                      </a:schemeClr>
                    </a:solidFill>
                  </a:tcPr>
                </a:tc>
                <a:tc>
                  <a:txBody>
                    <a:bodyPr/>
                    <a:lstStyle/>
                    <a:p>
                      <a:pPr algn="ctr"/>
                      <a:r>
                        <a:rPr lang="en-US" sz="1100" dirty="0"/>
                        <a:t>12</a:t>
                      </a:r>
                    </a:p>
                  </a:txBody>
                  <a:tcPr anchor="ctr"/>
                </a:tc>
                <a:tc>
                  <a:txBody>
                    <a:bodyPr/>
                    <a:lstStyle/>
                    <a:p>
                      <a:pPr algn="ctr"/>
                      <a:r>
                        <a:rPr lang="en-US" sz="1100" dirty="0"/>
                        <a:t>8</a:t>
                      </a:r>
                    </a:p>
                  </a:txBody>
                  <a:tcPr anchor="ctr"/>
                </a:tc>
                <a:tc>
                  <a:txBody>
                    <a:bodyPr/>
                    <a:lstStyle/>
                    <a:p>
                      <a:pPr algn="ctr"/>
                      <a:r>
                        <a:rPr lang="en-US" sz="1100" dirty="0"/>
                        <a:t>7</a:t>
                      </a:r>
                    </a:p>
                  </a:txBody>
                  <a:tcPr anchor="ctr"/>
                </a:tc>
                <a:tc>
                  <a:txBody>
                    <a:bodyPr/>
                    <a:lstStyle/>
                    <a:p>
                      <a:pPr algn="ctr"/>
                      <a:r>
                        <a:rPr lang="en-US" sz="1100" dirty="0"/>
                        <a:t>9</a:t>
                      </a:r>
                    </a:p>
                  </a:txBody>
                  <a:tcPr anchor="ctr"/>
                </a:tc>
                <a:tc>
                  <a:txBody>
                    <a:bodyPr/>
                    <a:lstStyle/>
                    <a:p>
                      <a:pPr algn="ctr"/>
                      <a:r>
                        <a:rPr lang="en-US" sz="1100" dirty="0"/>
                        <a:t>10</a:t>
                      </a:r>
                    </a:p>
                  </a:txBody>
                  <a:tcPr anchor="ctr"/>
                </a:tc>
                <a:tc>
                  <a:txBody>
                    <a:bodyPr/>
                    <a:lstStyle/>
                    <a:p>
                      <a:pPr algn="ctr"/>
                      <a:r>
                        <a:rPr lang="en-US" sz="1100" dirty="0"/>
                        <a:t>9</a:t>
                      </a:r>
                    </a:p>
                  </a:txBody>
                  <a:tcPr anchor="ctr"/>
                </a:tc>
                <a:tc>
                  <a:txBody>
                    <a:bodyPr/>
                    <a:lstStyle/>
                    <a:p>
                      <a:pPr algn="ctr"/>
                      <a:r>
                        <a:rPr lang="en-US" sz="1100" dirty="0"/>
                        <a:t>6</a:t>
                      </a:r>
                    </a:p>
                  </a:txBody>
                  <a:tcPr anchor="ctr"/>
                </a:tc>
                <a:extLst>
                  <a:ext uri="{0D108BD9-81ED-4DB2-BD59-A6C34878D82A}">
                    <a16:rowId xmlns:a16="http://schemas.microsoft.com/office/drawing/2014/main" val="2679474748"/>
                  </a:ext>
                </a:extLst>
              </a:tr>
              <a:tr h="252000">
                <a:tc>
                  <a:txBody>
                    <a:bodyPr/>
                    <a:lstStyle/>
                    <a:p>
                      <a:r>
                        <a:rPr lang="en-US" sz="900" dirty="0"/>
                        <a:t>TS3 FEMALE</a:t>
                      </a:r>
                    </a:p>
                  </a:txBody>
                  <a:tcPr/>
                </a:tc>
                <a:tc>
                  <a:txBody>
                    <a:bodyPr/>
                    <a:lstStyle/>
                    <a:p>
                      <a:pPr algn="ctr"/>
                      <a:r>
                        <a:rPr lang="en-US" sz="900" b="1" dirty="0">
                          <a:solidFill>
                            <a:schemeClr val="bg1"/>
                          </a:solidFill>
                        </a:rPr>
                        <a:t>16</a:t>
                      </a:r>
                    </a:p>
                  </a:txBody>
                  <a:tcPr anchor="ctr">
                    <a:solidFill>
                      <a:schemeClr val="accent2">
                        <a:lumMod val="75000"/>
                      </a:schemeClr>
                    </a:solidFill>
                  </a:tcPr>
                </a:tc>
                <a:tc>
                  <a:txBody>
                    <a:bodyPr/>
                    <a:lstStyle/>
                    <a:p>
                      <a:pPr algn="ctr"/>
                      <a:r>
                        <a:rPr lang="en-US" sz="1100" dirty="0"/>
                        <a:t>9</a:t>
                      </a:r>
                    </a:p>
                  </a:txBody>
                  <a:tcPr anchor="ctr"/>
                </a:tc>
                <a:tc>
                  <a:txBody>
                    <a:bodyPr/>
                    <a:lstStyle/>
                    <a:p>
                      <a:pPr algn="ctr"/>
                      <a:r>
                        <a:rPr lang="en-US" sz="1100" dirty="0"/>
                        <a:t>8</a:t>
                      </a:r>
                    </a:p>
                  </a:txBody>
                  <a:tcPr anchor="ctr"/>
                </a:tc>
                <a:tc>
                  <a:txBody>
                    <a:bodyPr/>
                    <a:lstStyle/>
                    <a:p>
                      <a:pPr algn="ctr"/>
                      <a:r>
                        <a:rPr lang="en-US" sz="1100" dirty="0"/>
                        <a:t>10</a:t>
                      </a:r>
                    </a:p>
                  </a:txBody>
                  <a:tcPr anchor="ctr"/>
                </a:tc>
                <a:tc>
                  <a:txBody>
                    <a:bodyPr/>
                    <a:lstStyle/>
                    <a:p>
                      <a:pPr algn="ctr"/>
                      <a:r>
                        <a:rPr lang="en-US" sz="1100" dirty="0"/>
                        <a:t>12</a:t>
                      </a:r>
                    </a:p>
                  </a:txBody>
                  <a:tcPr anchor="ctr"/>
                </a:tc>
                <a:tc>
                  <a:txBody>
                    <a:bodyPr/>
                    <a:lstStyle/>
                    <a:p>
                      <a:pPr algn="ctr"/>
                      <a:r>
                        <a:rPr lang="en-US" sz="1100" dirty="0"/>
                        <a:t>9</a:t>
                      </a:r>
                    </a:p>
                  </a:txBody>
                  <a:tcPr anchor="ctr"/>
                </a:tc>
                <a:tc>
                  <a:txBody>
                    <a:bodyPr/>
                    <a:lstStyle/>
                    <a:p>
                      <a:pPr algn="ctr"/>
                      <a:r>
                        <a:rPr lang="en-US" sz="1100" dirty="0"/>
                        <a:t>9</a:t>
                      </a:r>
                    </a:p>
                  </a:txBody>
                  <a:tcPr anchor="ctr"/>
                </a:tc>
                <a:tc>
                  <a:txBody>
                    <a:bodyPr/>
                    <a:lstStyle/>
                    <a:p>
                      <a:pPr algn="ctr"/>
                      <a:r>
                        <a:rPr lang="en-US" sz="1100" dirty="0"/>
                        <a:t>5</a:t>
                      </a:r>
                    </a:p>
                  </a:txBody>
                  <a:tcPr anchor="ctr"/>
                </a:tc>
                <a:extLst>
                  <a:ext uri="{0D108BD9-81ED-4DB2-BD59-A6C34878D82A}">
                    <a16:rowId xmlns:a16="http://schemas.microsoft.com/office/drawing/2014/main" val="2288772862"/>
                  </a:ext>
                </a:extLst>
              </a:tr>
              <a:tr h="252000">
                <a:tc>
                  <a:txBody>
                    <a:bodyPr/>
                    <a:lstStyle/>
                    <a:p>
                      <a:r>
                        <a:rPr lang="en-US" sz="900" dirty="0"/>
                        <a:t>TS3 OPEN</a:t>
                      </a:r>
                    </a:p>
                  </a:txBody>
                  <a:tcPr/>
                </a:tc>
                <a:tc>
                  <a:txBody>
                    <a:bodyPr/>
                    <a:lstStyle/>
                    <a:p>
                      <a:pPr algn="ctr"/>
                      <a:r>
                        <a:rPr lang="en-US" sz="900" b="1" dirty="0">
                          <a:solidFill>
                            <a:schemeClr val="bg1"/>
                          </a:solidFill>
                        </a:rPr>
                        <a:t>14</a:t>
                      </a:r>
                    </a:p>
                  </a:txBody>
                  <a:tcPr anchor="ctr">
                    <a:solidFill>
                      <a:schemeClr val="accent2">
                        <a:lumMod val="75000"/>
                      </a:schemeClr>
                    </a:solidFill>
                  </a:tcPr>
                </a:tc>
                <a:tc>
                  <a:txBody>
                    <a:bodyPr/>
                    <a:lstStyle/>
                    <a:p>
                      <a:pPr algn="ctr"/>
                      <a:r>
                        <a:rPr lang="en-US" sz="1100" dirty="0"/>
                        <a:t>10</a:t>
                      </a:r>
                    </a:p>
                  </a:txBody>
                  <a:tcPr anchor="ctr"/>
                </a:tc>
                <a:tc>
                  <a:txBody>
                    <a:bodyPr/>
                    <a:lstStyle/>
                    <a:p>
                      <a:pPr algn="ctr"/>
                      <a:r>
                        <a:rPr lang="en-US" sz="1100" dirty="0"/>
                        <a:t>8</a:t>
                      </a:r>
                    </a:p>
                  </a:txBody>
                  <a:tcPr anchor="ctr"/>
                </a:tc>
                <a:tc>
                  <a:txBody>
                    <a:bodyPr/>
                    <a:lstStyle/>
                    <a:p>
                      <a:pPr algn="ctr"/>
                      <a:r>
                        <a:rPr lang="en-US" sz="1100" dirty="0"/>
                        <a:t>12</a:t>
                      </a:r>
                    </a:p>
                  </a:txBody>
                  <a:tcPr anchor="ctr"/>
                </a:tc>
                <a:tc>
                  <a:txBody>
                    <a:bodyPr/>
                    <a:lstStyle/>
                    <a:p>
                      <a:pPr algn="ctr"/>
                      <a:r>
                        <a:rPr lang="en-US" sz="1100" dirty="0"/>
                        <a:t>10</a:t>
                      </a:r>
                    </a:p>
                  </a:txBody>
                  <a:tcPr anchor="ctr"/>
                </a:tc>
                <a:tc>
                  <a:txBody>
                    <a:bodyPr/>
                    <a:lstStyle/>
                    <a:p>
                      <a:pPr algn="ctr"/>
                      <a:r>
                        <a:rPr lang="en-US" sz="1100" dirty="0"/>
                        <a:t>8</a:t>
                      </a:r>
                    </a:p>
                  </a:txBody>
                  <a:tcPr anchor="ctr"/>
                </a:tc>
                <a:tc>
                  <a:txBody>
                    <a:bodyPr/>
                    <a:lstStyle/>
                    <a:p>
                      <a:pPr algn="ctr"/>
                      <a:r>
                        <a:rPr lang="en-US" sz="1100" dirty="0"/>
                        <a:t>8</a:t>
                      </a:r>
                    </a:p>
                  </a:txBody>
                  <a:tcPr anchor="ctr"/>
                </a:tc>
                <a:tc>
                  <a:txBody>
                    <a:bodyPr/>
                    <a:lstStyle/>
                    <a:p>
                      <a:pPr algn="ctr"/>
                      <a:r>
                        <a:rPr lang="en-US" sz="1100" dirty="0"/>
                        <a:t>8</a:t>
                      </a:r>
                    </a:p>
                  </a:txBody>
                  <a:tcPr anchor="ctr"/>
                </a:tc>
                <a:extLst>
                  <a:ext uri="{0D108BD9-81ED-4DB2-BD59-A6C34878D82A}">
                    <a16:rowId xmlns:a16="http://schemas.microsoft.com/office/drawing/2014/main" val="2932061204"/>
                  </a:ext>
                </a:extLst>
              </a:tr>
              <a:tr h="252000">
                <a:tc>
                  <a:txBody>
                    <a:bodyPr/>
                    <a:lstStyle/>
                    <a:p>
                      <a:r>
                        <a:rPr lang="en-US" sz="900" dirty="0"/>
                        <a:t>YOUTH FEMALE</a:t>
                      </a:r>
                    </a:p>
                  </a:txBody>
                  <a:tcPr/>
                </a:tc>
                <a:tc>
                  <a:txBody>
                    <a:bodyPr/>
                    <a:lstStyle/>
                    <a:p>
                      <a:pPr algn="ctr"/>
                      <a:r>
                        <a:rPr lang="en-US" sz="900" b="1" dirty="0">
                          <a:solidFill>
                            <a:schemeClr val="bg1"/>
                          </a:solidFill>
                        </a:rPr>
                        <a:t>9</a:t>
                      </a:r>
                    </a:p>
                  </a:txBody>
                  <a:tcPr anchor="ctr">
                    <a:solidFill>
                      <a:schemeClr val="accent2">
                        <a:lumMod val="75000"/>
                      </a:schemeClr>
                    </a:solidFill>
                  </a:tcPr>
                </a:tc>
                <a:tc>
                  <a:txBody>
                    <a:bodyPr/>
                    <a:lstStyle/>
                    <a:p>
                      <a:pPr algn="ctr"/>
                      <a:r>
                        <a:rPr lang="en-US" sz="1100" dirty="0"/>
                        <a:t>5</a:t>
                      </a:r>
                    </a:p>
                  </a:txBody>
                  <a:tcPr anchor="ctr"/>
                </a:tc>
                <a:tc>
                  <a:txBody>
                    <a:bodyPr/>
                    <a:lstStyle/>
                    <a:p>
                      <a:pPr algn="ctr"/>
                      <a:r>
                        <a:rPr lang="en-US" sz="1100" dirty="0"/>
                        <a:t>8</a:t>
                      </a:r>
                    </a:p>
                  </a:txBody>
                  <a:tcPr anchor="ctr"/>
                </a:tc>
                <a:tc>
                  <a:txBody>
                    <a:bodyPr/>
                    <a:lstStyle/>
                    <a:p>
                      <a:pPr algn="ctr"/>
                      <a:r>
                        <a:rPr lang="en-US" sz="1100" dirty="0"/>
                        <a:t>4</a:t>
                      </a:r>
                    </a:p>
                  </a:txBody>
                  <a:tcPr anchor="ctr"/>
                </a:tc>
                <a:tc>
                  <a:txBody>
                    <a:bodyPr/>
                    <a:lstStyle/>
                    <a:p>
                      <a:pPr algn="ctr"/>
                      <a:r>
                        <a:rPr lang="en-US" sz="1100" dirty="0"/>
                        <a:t>5</a:t>
                      </a:r>
                    </a:p>
                  </a:txBody>
                  <a:tcPr anchor="ctr"/>
                </a:tc>
                <a:tc>
                  <a:txBody>
                    <a:bodyPr/>
                    <a:lstStyle/>
                    <a:p>
                      <a:pPr algn="ctr"/>
                      <a:r>
                        <a:rPr lang="en-US" sz="1100" dirty="0"/>
                        <a:t>5</a:t>
                      </a:r>
                    </a:p>
                  </a:txBody>
                  <a:tcPr anchor="ctr"/>
                </a:tc>
                <a:tc>
                  <a:txBody>
                    <a:bodyPr/>
                    <a:lstStyle/>
                    <a:p>
                      <a:pPr algn="ctr"/>
                      <a:r>
                        <a:rPr lang="en-US" sz="1100" dirty="0"/>
                        <a:t>6</a:t>
                      </a:r>
                    </a:p>
                  </a:txBody>
                  <a:tcPr anchor="ctr"/>
                </a:tc>
                <a:tc>
                  <a:txBody>
                    <a:bodyPr/>
                    <a:lstStyle/>
                    <a:p>
                      <a:pPr algn="ctr"/>
                      <a:r>
                        <a:rPr lang="en-US" sz="1100" dirty="0"/>
                        <a:t>6</a:t>
                      </a:r>
                    </a:p>
                  </a:txBody>
                  <a:tcPr anchor="ctr"/>
                </a:tc>
                <a:extLst>
                  <a:ext uri="{0D108BD9-81ED-4DB2-BD59-A6C34878D82A}">
                    <a16:rowId xmlns:a16="http://schemas.microsoft.com/office/drawing/2014/main" val="2772538014"/>
                  </a:ext>
                </a:extLst>
              </a:tr>
              <a:tr h="252000">
                <a:tc>
                  <a:txBody>
                    <a:bodyPr/>
                    <a:lstStyle/>
                    <a:p>
                      <a:r>
                        <a:rPr lang="en-US" sz="900" dirty="0"/>
                        <a:t>YOUTH OPEN</a:t>
                      </a:r>
                    </a:p>
                  </a:txBody>
                  <a:tcPr/>
                </a:tc>
                <a:tc>
                  <a:txBody>
                    <a:bodyPr/>
                    <a:lstStyle/>
                    <a:p>
                      <a:pPr algn="ctr"/>
                      <a:r>
                        <a:rPr lang="en-US" sz="900" b="1" dirty="0">
                          <a:solidFill>
                            <a:schemeClr val="bg1"/>
                          </a:solidFill>
                        </a:rPr>
                        <a:t>18</a:t>
                      </a:r>
                    </a:p>
                  </a:txBody>
                  <a:tcPr anchor="ctr">
                    <a:solidFill>
                      <a:schemeClr val="accent2">
                        <a:lumMod val="75000"/>
                      </a:schemeClr>
                    </a:solidFill>
                  </a:tcPr>
                </a:tc>
                <a:tc>
                  <a:txBody>
                    <a:bodyPr/>
                    <a:lstStyle/>
                    <a:p>
                      <a:pPr algn="ctr"/>
                      <a:r>
                        <a:rPr lang="en-US" sz="1100" dirty="0"/>
                        <a:t>12</a:t>
                      </a:r>
                    </a:p>
                  </a:txBody>
                  <a:tcPr anchor="ctr"/>
                </a:tc>
                <a:tc>
                  <a:txBody>
                    <a:bodyPr/>
                    <a:lstStyle/>
                    <a:p>
                      <a:pPr algn="ctr"/>
                      <a:r>
                        <a:rPr lang="en-US" sz="1100" dirty="0"/>
                        <a:t>8</a:t>
                      </a:r>
                    </a:p>
                  </a:txBody>
                  <a:tcPr anchor="ctr"/>
                </a:tc>
                <a:tc>
                  <a:txBody>
                    <a:bodyPr/>
                    <a:lstStyle/>
                    <a:p>
                      <a:pPr algn="ctr"/>
                      <a:r>
                        <a:rPr lang="en-US" sz="1100" dirty="0"/>
                        <a:t>13</a:t>
                      </a:r>
                    </a:p>
                  </a:txBody>
                  <a:tcPr anchor="ctr"/>
                </a:tc>
                <a:tc>
                  <a:txBody>
                    <a:bodyPr/>
                    <a:lstStyle/>
                    <a:p>
                      <a:pPr algn="ctr"/>
                      <a:r>
                        <a:rPr lang="en-US" sz="1100" dirty="0"/>
                        <a:t>7</a:t>
                      </a:r>
                    </a:p>
                  </a:txBody>
                  <a:tcPr anchor="ctr"/>
                </a:tc>
                <a:tc>
                  <a:txBody>
                    <a:bodyPr/>
                    <a:lstStyle/>
                    <a:p>
                      <a:pPr algn="ctr"/>
                      <a:r>
                        <a:rPr lang="en-US" sz="1100" dirty="0"/>
                        <a:t>12</a:t>
                      </a:r>
                    </a:p>
                  </a:txBody>
                  <a:tcPr anchor="ctr"/>
                </a:tc>
                <a:tc>
                  <a:txBody>
                    <a:bodyPr/>
                    <a:lstStyle/>
                    <a:p>
                      <a:pPr algn="ctr"/>
                      <a:r>
                        <a:rPr lang="en-US" sz="1100" dirty="0"/>
                        <a:t>5</a:t>
                      </a:r>
                    </a:p>
                  </a:txBody>
                  <a:tcPr anchor="ctr"/>
                </a:tc>
                <a:tc>
                  <a:txBody>
                    <a:bodyPr/>
                    <a:lstStyle/>
                    <a:p>
                      <a:pPr algn="ctr"/>
                      <a:r>
                        <a:rPr lang="en-US" sz="1100" dirty="0"/>
                        <a:t>14</a:t>
                      </a:r>
                    </a:p>
                  </a:txBody>
                  <a:tcPr anchor="ctr"/>
                </a:tc>
                <a:extLst>
                  <a:ext uri="{0D108BD9-81ED-4DB2-BD59-A6C34878D82A}">
                    <a16:rowId xmlns:a16="http://schemas.microsoft.com/office/drawing/2014/main" val="1251119336"/>
                  </a:ext>
                </a:extLst>
              </a:tr>
              <a:tr h="252000">
                <a:tc>
                  <a:txBody>
                    <a:bodyPr/>
                    <a:lstStyle/>
                    <a:p>
                      <a:endParaRPr lang="en-US" sz="900" dirty="0"/>
                    </a:p>
                  </a:txBody>
                  <a:tcPr>
                    <a:solidFill>
                      <a:schemeClr val="bg1"/>
                    </a:solidFill>
                  </a:tcPr>
                </a:tc>
                <a:tc>
                  <a:txBody>
                    <a:bodyPr/>
                    <a:lstStyle/>
                    <a:p>
                      <a:pPr algn="ctr"/>
                      <a:r>
                        <a:rPr lang="en-US" sz="900" b="1" dirty="0">
                          <a:solidFill>
                            <a:schemeClr val="bg1"/>
                          </a:solidFill>
                        </a:rPr>
                        <a:t>100</a:t>
                      </a:r>
                    </a:p>
                  </a:txBody>
                  <a:tcPr anchor="ctr">
                    <a:solidFill>
                      <a:schemeClr val="accent2">
                        <a:lumMod val="75000"/>
                      </a:schemeClr>
                    </a:solidFill>
                  </a:tcPr>
                </a:tc>
                <a:tc>
                  <a:txBody>
                    <a:bodyPr/>
                    <a:lstStyle/>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extLst>
                  <a:ext uri="{0D108BD9-81ED-4DB2-BD59-A6C34878D82A}">
                    <a16:rowId xmlns:a16="http://schemas.microsoft.com/office/drawing/2014/main" val="552722635"/>
                  </a:ext>
                </a:extLst>
              </a:tr>
            </a:tbl>
          </a:graphicData>
        </a:graphic>
      </p:graphicFrame>
    </p:spTree>
    <p:extLst>
      <p:ext uri="{BB962C8B-B14F-4D97-AF65-F5344CB8AC3E}">
        <p14:creationId xmlns:p14="http://schemas.microsoft.com/office/powerpoint/2010/main" val="2288453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F9BC-CF19-A6B4-D6AF-6576ABED4B54}"/>
              </a:ext>
            </a:extLst>
          </p:cNvPr>
          <p:cNvSpPr>
            <a:spLocks noGrp="1"/>
          </p:cNvSpPr>
          <p:nvPr>
            <p:ph type="title"/>
          </p:nvPr>
        </p:nvSpPr>
        <p:spPr/>
        <p:txBody>
          <a:bodyPr/>
          <a:lstStyle/>
          <a:p>
            <a:r>
              <a:rPr lang="en-US" dirty="0"/>
              <a:t>TriStar Start Top 3</a:t>
            </a:r>
          </a:p>
        </p:txBody>
      </p:sp>
      <p:sp>
        <p:nvSpPr>
          <p:cNvPr id="3" name="Text Placeholder 2">
            <a:extLst>
              <a:ext uri="{FF2B5EF4-FFF2-40B4-BE49-F238E27FC236}">
                <a16:creationId xmlns:a16="http://schemas.microsoft.com/office/drawing/2014/main" id="{AACBDEA5-69D7-1392-1501-104EF857ABD7}"/>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DF672C8C-C342-72A3-D2E0-B0837A6C909D}"/>
              </a:ext>
            </a:extLst>
          </p:cNvPr>
          <p:cNvSpPr>
            <a:spLocks noGrp="1"/>
          </p:cNvSpPr>
          <p:nvPr>
            <p:ph type="body" sz="quarter" idx="11"/>
          </p:nvPr>
        </p:nvSpPr>
        <p:spPr/>
        <p:txBody>
          <a:bodyPr>
            <a:normAutofit fontScale="85000" lnSpcReduction="10000"/>
          </a:bodyPr>
          <a:lstStyle/>
          <a:p>
            <a:r>
              <a:rPr lang="en-US" dirty="0"/>
              <a:t>Maximum of 4000 points</a:t>
            </a:r>
          </a:p>
        </p:txBody>
      </p:sp>
      <p:graphicFrame>
        <p:nvGraphicFramePr>
          <p:cNvPr id="5" name="Table 4">
            <a:extLst>
              <a:ext uri="{FF2B5EF4-FFF2-40B4-BE49-F238E27FC236}">
                <a16:creationId xmlns:a16="http://schemas.microsoft.com/office/drawing/2014/main" id="{B862407D-0358-12A8-FA76-187499AB8BB0}"/>
              </a:ext>
            </a:extLst>
          </p:cNvPr>
          <p:cNvGraphicFramePr>
            <a:graphicFrameLocks noGrp="1"/>
          </p:cNvGraphicFramePr>
          <p:nvPr>
            <p:extLst>
              <p:ext uri="{D42A27DB-BD31-4B8C-83A1-F6EECF244321}">
                <p14:modId xmlns:p14="http://schemas.microsoft.com/office/powerpoint/2010/main" val="2667749315"/>
              </p:ext>
            </p:extLst>
          </p:nvPr>
        </p:nvGraphicFramePr>
        <p:xfrm>
          <a:off x="457200" y="1490910"/>
          <a:ext cx="5167424" cy="2966720"/>
        </p:xfrm>
        <a:graphic>
          <a:graphicData uri="http://schemas.openxmlformats.org/drawingml/2006/table">
            <a:tbl>
              <a:tblPr firstRow="1" bandRow="1">
                <a:tableStyleId>{21E4AEA4-8DFA-4A89-87EB-49C32662AFE0}</a:tableStyleId>
              </a:tblPr>
              <a:tblGrid>
                <a:gridCol w="467658">
                  <a:extLst>
                    <a:ext uri="{9D8B030D-6E8A-4147-A177-3AD203B41FA5}">
                      <a16:colId xmlns:a16="http://schemas.microsoft.com/office/drawing/2014/main" val="4131417225"/>
                    </a:ext>
                  </a:extLst>
                </a:gridCol>
                <a:gridCol w="3498286">
                  <a:extLst>
                    <a:ext uri="{9D8B030D-6E8A-4147-A177-3AD203B41FA5}">
                      <a16:colId xmlns:a16="http://schemas.microsoft.com/office/drawing/2014/main" val="2766946626"/>
                    </a:ext>
                  </a:extLst>
                </a:gridCol>
                <a:gridCol w="1201480">
                  <a:extLst>
                    <a:ext uri="{9D8B030D-6E8A-4147-A177-3AD203B41FA5}">
                      <a16:colId xmlns:a16="http://schemas.microsoft.com/office/drawing/2014/main" val="2254328184"/>
                    </a:ext>
                  </a:extLst>
                </a:gridCol>
              </a:tblGrid>
              <a:tr h="370840">
                <a:tc>
                  <a:txBody>
                    <a:bodyPr/>
                    <a:lstStyle/>
                    <a:p>
                      <a:pPr algn="ctr"/>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1238551409"/>
                  </a:ext>
                </a:extLst>
              </a:tr>
              <a:tr h="370840">
                <a:tc>
                  <a:txBody>
                    <a:bodyPr/>
                    <a:lstStyle/>
                    <a:p>
                      <a:pPr algn="ctr"/>
                      <a:r>
                        <a:rPr lang="en-US" dirty="0"/>
                        <a:t>1</a:t>
                      </a:r>
                    </a:p>
                  </a:txBody>
                  <a:tcPr/>
                </a:tc>
                <a:tc>
                  <a:txBody>
                    <a:bodyPr/>
                    <a:lstStyle/>
                    <a:p>
                      <a:r>
                        <a:rPr lang="en-US" dirty="0"/>
                        <a:t>Lily Riatt</a:t>
                      </a:r>
                    </a:p>
                  </a:txBody>
                  <a:tcPr/>
                </a:tc>
                <a:tc>
                  <a:txBody>
                    <a:bodyPr/>
                    <a:lstStyle/>
                    <a:p>
                      <a:r>
                        <a:rPr lang="en-US" dirty="0"/>
                        <a:t>2977</a:t>
                      </a:r>
                    </a:p>
                  </a:txBody>
                  <a:tcPr/>
                </a:tc>
                <a:extLst>
                  <a:ext uri="{0D108BD9-81ED-4DB2-BD59-A6C34878D82A}">
                    <a16:rowId xmlns:a16="http://schemas.microsoft.com/office/drawing/2014/main" val="3318389560"/>
                  </a:ext>
                </a:extLst>
              </a:tr>
              <a:tr h="370840">
                <a:tc>
                  <a:txBody>
                    <a:bodyPr/>
                    <a:lstStyle/>
                    <a:p>
                      <a:pPr algn="ctr"/>
                      <a:r>
                        <a:rPr lang="en-US" dirty="0"/>
                        <a:t>2</a:t>
                      </a:r>
                    </a:p>
                  </a:txBody>
                  <a:tcPr/>
                </a:tc>
                <a:tc>
                  <a:txBody>
                    <a:bodyPr/>
                    <a:lstStyle/>
                    <a:p>
                      <a:r>
                        <a:rPr lang="en-US" dirty="0"/>
                        <a:t>Jessica Pay</a:t>
                      </a:r>
                    </a:p>
                  </a:txBody>
                  <a:tcPr/>
                </a:tc>
                <a:tc>
                  <a:txBody>
                    <a:bodyPr/>
                    <a:lstStyle/>
                    <a:p>
                      <a:r>
                        <a:rPr lang="en-US" dirty="0"/>
                        <a:t>1000</a:t>
                      </a:r>
                    </a:p>
                  </a:txBody>
                  <a:tcPr/>
                </a:tc>
                <a:extLst>
                  <a:ext uri="{0D108BD9-81ED-4DB2-BD59-A6C34878D82A}">
                    <a16:rowId xmlns:a16="http://schemas.microsoft.com/office/drawing/2014/main" val="1247364049"/>
                  </a:ext>
                </a:extLst>
              </a:tr>
              <a:tr h="370840">
                <a:tc>
                  <a:txBody>
                    <a:bodyPr/>
                    <a:lstStyle/>
                    <a:p>
                      <a:pPr algn="ct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84083449"/>
                  </a:ext>
                </a:extLst>
              </a:tr>
              <a:tr h="370840">
                <a:tc>
                  <a:txBody>
                    <a:bodyPr/>
                    <a:lstStyle/>
                    <a:p>
                      <a:pPr algn="ctr"/>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2246904979"/>
                  </a:ext>
                </a:extLst>
              </a:tr>
              <a:tr h="370840">
                <a:tc>
                  <a:txBody>
                    <a:bodyPr/>
                    <a:lstStyle/>
                    <a:p>
                      <a:pPr algn="ctr"/>
                      <a:r>
                        <a:rPr lang="en-US" dirty="0"/>
                        <a:t>1</a:t>
                      </a:r>
                    </a:p>
                  </a:txBody>
                  <a:tcPr/>
                </a:tc>
                <a:tc>
                  <a:txBody>
                    <a:bodyPr/>
                    <a:lstStyle/>
                    <a:p>
                      <a:r>
                        <a:rPr lang="en-US" dirty="0"/>
                        <a:t>Daniel Goddard</a:t>
                      </a:r>
                    </a:p>
                  </a:txBody>
                  <a:tcPr/>
                </a:tc>
                <a:tc>
                  <a:txBody>
                    <a:bodyPr/>
                    <a:lstStyle/>
                    <a:p>
                      <a:r>
                        <a:rPr lang="en-US" dirty="0"/>
                        <a:t>4000</a:t>
                      </a:r>
                    </a:p>
                  </a:txBody>
                  <a:tcPr/>
                </a:tc>
                <a:extLst>
                  <a:ext uri="{0D108BD9-81ED-4DB2-BD59-A6C34878D82A}">
                    <a16:rowId xmlns:a16="http://schemas.microsoft.com/office/drawing/2014/main" val="1302358338"/>
                  </a:ext>
                </a:extLst>
              </a:tr>
              <a:tr h="370840">
                <a:tc>
                  <a:txBody>
                    <a:bodyPr/>
                    <a:lstStyle/>
                    <a:p>
                      <a:pPr algn="ctr"/>
                      <a:r>
                        <a:rPr lang="en-US" dirty="0"/>
                        <a:t>2</a:t>
                      </a:r>
                    </a:p>
                  </a:txBody>
                  <a:tcPr/>
                </a:tc>
                <a:tc>
                  <a:txBody>
                    <a:bodyPr/>
                    <a:lstStyle/>
                    <a:p>
                      <a:r>
                        <a:rPr lang="en-US" dirty="0"/>
                        <a:t>Louis Thompson</a:t>
                      </a:r>
                    </a:p>
                  </a:txBody>
                  <a:tcPr/>
                </a:tc>
                <a:tc>
                  <a:txBody>
                    <a:bodyPr/>
                    <a:lstStyle/>
                    <a:p>
                      <a:r>
                        <a:rPr lang="en-US" dirty="0"/>
                        <a:t>3915</a:t>
                      </a:r>
                    </a:p>
                  </a:txBody>
                  <a:tcPr/>
                </a:tc>
                <a:extLst>
                  <a:ext uri="{0D108BD9-81ED-4DB2-BD59-A6C34878D82A}">
                    <a16:rowId xmlns:a16="http://schemas.microsoft.com/office/drawing/2014/main" val="2146523106"/>
                  </a:ext>
                </a:extLst>
              </a:tr>
              <a:tr h="370840">
                <a:tc>
                  <a:txBody>
                    <a:bodyPr/>
                    <a:lstStyle/>
                    <a:p>
                      <a:pPr algn="ctr"/>
                      <a:r>
                        <a:rPr lang="en-US" dirty="0"/>
                        <a:t>3</a:t>
                      </a:r>
                    </a:p>
                  </a:txBody>
                  <a:tcPr/>
                </a:tc>
                <a:tc>
                  <a:txBody>
                    <a:bodyPr/>
                    <a:lstStyle/>
                    <a:p>
                      <a:r>
                        <a:rPr lang="en-US" dirty="0"/>
                        <a:t>Leonardo Foulds</a:t>
                      </a:r>
                    </a:p>
                  </a:txBody>
                  <a:tcPr/>
                </a:tc>
                <a:tc>
                  <a:txBody>
                    <a:bodyPr/>
                    <a:lstStyle/>
                    <a:p>
                      <a:r>
                        <a:rPr lang="en-US" dirty="0"/>
                        <a:t>3330</a:t>
                      </a:r>
                    </a:p>
                  </a:txBody>
                  <a:tcPr/>
                </a:tc>
                <a:extLst>
                  <a:ext uri="{0D108BD9-81ED-4DB2-BD59-A6C34878D82A}">
                    <a16:rowId xmlns:a16="http://schemas.microsoft.com/office/drawing/2014/main" val="3525261657"/>
                  </a:ext>
                </a:extLst>
              </a:tr>
            </a:tbl>
          </a:graphicData>
        </a:graphic>
      </p:graphicFrame>
    </p:spTree>
    <p:extLst>
      <p:ext uri="{BB962C8B-B14F-4D97-AF65-F5344CB8AC3E}">
        <p14:creationId xmlns:p14="http://schemas.microsoft.com/office/powerpoint/2010/main" val="1142311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F9BC-CF19-A6B4-D6AF-6576ABED4B54}"/>
              </a:ext>
            </a:extLst>
          </p:cNvPr>
          <p:cNvSpPr>
            <a:spLocks noGrp="1"/>
          </p:cNvSpPr>
          <p:nvPr>
            <p:ph type="title"/>
          </p:nvPr>
        </p:nvSpPr>
        <p:spPr/>
        <p:txBody>
          <a:bodyPr/>
          <a:lstStyle/>
          <a:p>
            <a:r>
              <a:rPr lang="en-US" dirty="0"/>
              <a:t>TriStar 1 Top 3</a:t>
            </a:r>
          </a:p>
        </p:txBody>
      </p:sp>
      <p:sp>
        <p:nvSpPr>
          <p:cNvPr id="3" name="Text Placeholder 2">
            <a:extLst>
              <a:ext uri="{FF2B5EF4-FFF2-40B4-BE49-F238E27FC236}">
                <a16:creationId xmlns:a16="http://schemas.microsoft.com/office/drawing/2014/main" id="{AACBDEA5-69D7-1392-1501-104EF857ABD7}"/>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DF672C8C-C342-72A3-D2E0-B0837A6C909D}"/>
              </a:ext>
            </a:extLst>
          </p:cNvPr>
          <p:cNvSpPr>
            <a:spLocks noGrp="1"/>
          </p:cNvSpPr>
          <p:nvPr>
            <p:ph type="body" sz="quarter" idx="11"/>
          </p:nvPr>
        </p:nvSpPr>
        <p:spPr/>
        <p:txBody>
          <a:bodyPr>
            <a:normAutofit fontScale="85000" lnSpcReduction="10000"/>
          </a:bodyPr>
          <a:lstStyle/>
          <a:p>
            <a:r>
              <a:rPr lang="en-US" dirty="0"/>
              <a:t>Maximum of 4000 points</a:t>
            </a:r>
          </a:p>
        </p:txBody>
      </p:sp>
      <p:graphicFrame>
        <p:nvGraphicFramePr>
          <p:cNvPr id="5" name="Table 4">
            <a:extLst>
              <a:ext uri="{FF2B5EF4-FFF2-40B4-BE49-F238E27FC236}">
                <a16:creationId xmlns:a16="http://schemas.microsoft.com/office/drawing/2014/main" id="{B862407D-0358-12A8-FA76-187499AB8BB0}"/>
              </a:ext>
            </a:extLst>
          </p:cNvPr>
          <p:cNvGraphicFramePr>
            <a:graphicFrameLocks noGrp="1"/>
          </p:cNvGraphicFramePr>
          <p:nvPr>
            <p:extLst>
              <p:ext uri="{D42A27DB-BD31-4B8C-83A1-F6EECF244321}">
                <p14:modId xmlns:p14="http://schemas.microsoft.com/office/powerpoint/2010/main" val="1759597152"/>
              </p:ext>
            </p:extLst>
          </p:nvPr>
        </p:nvGraphicFramePr>
        <p:xfrm>
          <a:off x="457200" y="1490910"/>
          <a:ext cx="5167424" cy="2966720"/>
        </p:xfrm>
        <a:graphic>
          <a:graphicData uri="http://schemas.openxmlformats.org/drawingml/2006/table">
            <a:tbl>
              <a:tblPr firstRow="1" bandRow="1">
                <a:tableStyleId>{21E4AEA4-8DFA-4A89-87EB-49C32662AFE0}</a:tableStyleId>
              </a:tblPr>
              <a:tblGrid>
                <a:gridCol w="467658">
                  <a:extLst>
                    <a:ext uri="{9D8B030D-6E8A-4147-A177-3AD203B41FA5}">
                      <a16:colId xmlns:a16="http://schemas.microsoft.com/office/drawing/2014/main" val="4131417225"/>
                    </a:ext>
                  </a:extLst>
                </a:gridCol>
                <a:gridCol w="3498286">
                  <a:extLst>
                    <a:ext uri="{9D8B030D-6E8A-4147-A177-3AD203B41FA5}">
                      <a16:colId xmlns:a16="http://schemas.microsoft.com/office/drawing/2014/main" val="2766946626"/>
                    </a:ext>
                  </a:extLst>
                </a:gridCol>
                <a:gridCol w="1201480">
                  <a:extLst>
                    <a:ext uri="{9D8B030D-6E8A-4147-A177-3AD203B41FA5}">
                      <a16:colId xmlns:a16="http://schemas.microsoft.com/office/drawing/2014/main" val="2254328184"/>
                    </a:ext>
                  </a:extLst>
                </a:gridCol>
              </a:tblGrid>
              <a:tr h="370840">
                <a:tc>
                  <a:txBody>
                    <a:bodyPr/>
                    <a:lstStyle/>
                    <a:p>
                      <a:pPr algn="ctr"/>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1238551409"/>
                  </a:ext>
                </a:extLst>
              </a:tr>
              <a:tr h="370840">
                <a:tc>
                  <a:txBody>
                    <a:bodyPr/>
                    <a:lstStyle/>
                    <a:p>
                      <a:pPr algn="ctr"/>
                      <a:r>
                        <a:rPr lang="en-US" dirty="0"/>
                        <a:t>1</a:t>
                      </a:r>
                    </a:p>
                  </a:txBody>
                  <a:tcPr/>
                </a:tc>
                <a:tc>
                  <a:txBody>
                    <a:bodyPr/>
                    <a:lstStyle/>
                    <a:p>
                      <a:r>
                        <a:rPr lang="en-US" dirty="0"/>
                        <a:t>Ophelia Goodale</a:t>
                      </a:r>
                    </a:p>
                  </a:txBody>
                  <a:tcPr/>
                </a:tc>
                <a:tc>
                  <a:txBody>
                    <a:bodyPr/>
                    <a:lstStyle/>
                    <a:p>
                      <a:r>
                        <a:rPr lang="en-US" dirty="0"/>
                        <a:t>3969</a:t>
                      </a:r>
                    </a:p>
                  </a:txBody>
                  <a:tcPr/>
                </a:tc>
                <a:extLst>
                  <a:ext uri="{0D108BD9-81ED-4DB2-BD59-A6C34878D82A}">
                    <a16:rowId xmlns:a16="http://schemas.microsoft.com/office/drawing/2014/main" val="3318389560"/>
                  </a:ext>
                </a:extLst>
              </a:tr>
              <a:tr h="370840">
                <a:tc>
                  <a:txBody>
                    <a:bodyPr/>
                    <a:lstStyle/>
                    <a:p>
                      <a:pPr algn="ctr"/>
                      <a:r>
                        <a:rPr lang="en-US" dirty="0"/>
                        <a:t>2</a:t>
                      </a:r>
                    </a:p>
                  </a:txBody>
                  <a:tcPr/>
                </a:tc>
                <a:tc>
                  <a:txBody>
                    <a:bodyPr/>
                    <a:lstStyle/>
                    <a:p>
                      <a:r>
                        <a:rPr lang="en-US" dirty="0"/>
                        <a:t>Mea Moore</a:t>
                      </a:r>
                    </a:p>
                  </a:txBody>
                  <a:tcPr/>
                </a:tc>
                <a:tc>
                  <a:txBody>
                    <a:bodyPr/>
                    <a:lstStyle/>
                    <a:p>
                      <a:r>
                        <a:rPr lang="en-US" dirty="0"/>
                        <a:t>3938</a:t>
                      </a:r>
                    </a:p>
                  </a:txBody>
                  <a:tcPr/>
                </a:tc>
                <a:extLst>
                  <a:ext uri="{0D108BD9-81ED-4DB2-BD59-A6C34878D82A}">
                    <a16:rowId xmlns:a16="http://schemas.microsoft.com/office/drawing/2014/main" val="1247364049"/>
                  </a:ext>
                </a:extLst>
              </a:tr>
              <a:tr h="370840">
                <a:tc>
                  <a:txBody>
                    <a:bodyPr/>
                    <a:lstStyle/>
                    <a:p>
                      <a:pPr algn="ctr"/>
                      <a:r>
                        <a:rPr lang="en-US" dirty="0"/>
                        <a:t>3</a:t>
                      </a:r>
                    </a:p>
                  </a:txBody>
                  <a:tcPr/>
                </a:tc>
                <a:tc>
                  <a:txBody>
                    <a:bodyPr/>
                    <a:lstStyle/>
                    <a:p>
                      <a:r>
                        <a:rPr lang="en-US" dirty="0"/>
                        <a:t>Emmie-Rose Power</a:t>
                      </a:r>
                    </a:p>
                  </a:txBody>
                  <a:tcPr/>
                </a:tc>
                <a:tc>
                  <a:txBody>
                    <a:bodyPr/>
                    <a:lstStyle/>
                    <a:p>
                      <a:r>
                        <a:rPr lang="en-US" dirty="0"/>
                        <a:t>3930</a:t>
                      </a:r>
                    </a:p>
                  </a:txBody>
                  <a:tcPr/>
                </a:tc>
                <a:extLst>
                  <a:ext uri="{0D108BD9-81ED-4DB2-BD59-A6C34878D82A}">
                    <a16:rowId xmlns:a16="http://schemas.microsoft.com/office/drawing/2014/main" val="3784083449"/>
                  </a:ext>
                </a:extLst>
              </a:tr>
              <a:tr h="370840">
                <a:tc>
                  <a:txBody>
                    <a:bodyPr/>
                    <a:lstStyle/>
                    <a:p>
                      <a:pPr algn="ctr"/>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2246904979"/>
                  </a:ext>
                </a:extLst>
              </a:tr>
              <a:tr h="370840">
                <a:tc>
                  <a:txBody>
                    <a:bodyPr/>
                    <a:lstStyle/>
                    <a:p>
                      <a:pPr algn="ctr"/>
                      <a:r>
                        <a:rPr lang="en-US" dirty="0"/>
                        <a:t>1</a:t>
                      </a:r>
                    </a:p>
                  </a:txBody>
                  <a:tcPr/>
                </a:tc>
                <a:tc>
                  <a:txBody>
                    <a:bodyPr/>
                    <a:lstStyle/>
                    <a:p>
                      <a:r>
                        <a:rPr lang="en-US" dirty="0"/>
                        <a:t>Ruari Hayden</a:t>
                      </a:r>
                    </a:p>
                  </a:txBody>
                  <a:tcPr/>
                </a:tc>
                <a:tc>
                  <a:txBody>
                    <a:bodyPr/>
                    <a:lstStyle/>
                    <a:p>
                      <a:r>
                        <a:rPr lang="en-US" dirty="0"/>
                        <a:t>4000</a:t>
                      </a:r>
                    </a:p>
                  </a:txBody>
                  <a:tcPr/>
                </a:tc>
                <a:extLst>
                  <a:ext uri="{0D108BD9-81ED-4DB2-BD59-A6C34878D82A}">
                    <a16:rowId xmlns:a16="http://schemas.microsoft.com/office/drawing/2014/main" val="1302358338"/>
                  </a:ext>
                </a:extLst>
              </a:tr>
              <a:tr h="370840">
                <a:tc>
                  <a:txBody>
                    <a:bodyPr/>
                    <a:lstStyle/>
                    <a:p>
                      <a:pPr algn="ctr"/>
                      <a:r>
                        <a:rPr lang="en-US" dirty="0"/>
                        <a:t>2</a:t>
                      </a:r>
                    </a:p>
                  </a:txBody>
                  <a:tcPr/>
                </a:tc>
                <a:tc>
                  <a:txBody>
                    <a:bodyPr/>
                    <a:lstStyle/>
                    <a:p>
                      <a:r>
                        <a:rPr lang="en-US" dirty="0"/>
                        <a:t>Benjamin Goddard</a:t>
                      </a:r>
                    </a:p>
                  </a:txBody>
                  <a:tcPr/>
                </a:tc>
                <a:tc>
                  <a:txBody>
                    <a:bodyPr/>
                    <a:lstStyle/>
                    <a:p>
                      <a:r>
                        <a:rPr lang="en-US" dirty="0"/>
                        <a:t>3914</a:t>
                      </a:r>
                    </a:p>
                  </a:txBody>
                  <a:tcPr/>
                </a:tc>
                <a:extLst>
                  <a:ext uri="{0D108BD9-81ED-4DB2-BD59-A6C34878D82A}">
                    <a16:rowId xmlns:a16="http://schemas.microsoft.com/office/drawing/2014/main" val="2146523106"/>
                  </a:ext>
                </a:extLst>
              </a:tr>
              <a:tr h="370840">
                <a:tc>
                  <a:txBody>
                    <a:bodyPr/>
                    <a:lstStyle/>
                    <a:p>
                      <a:pPr algn="ctr"/>
                      <a:r>
                        <a:rPr lang="en-US" dirty="0"/>
                        <a:t>3</a:t>
                      </a:r>
                    </a:p>
                  </a:txBody>
                  <a:tcPr/>
                </a:tc>
                <a:tc>
                  <a:txBody>
                    <a:bodyPr/>
                    <a:lstStyle/>
                    <a:p>
                      <a:r>
                        <a:rPr lang="en-US" dirty="0"/>
                        <a:t>Samuel Hayward</a:t>
                      </a:r>
                    </a:p>
                  </a:txBody>
                  <a:tcPr/>
                </a:tc>
                <a:tc>
                  <a:txBody>
                    <a:bodyPr/>
                    <a:lstStyle/>
                    <a:p>
                      <a:r>
                        <a:rPr lang="en-US" dirty="0"/>
                        <a:t>3749</a:t>
                      </a:r>
                    </a:p>
                  </a:txBody>
                  <a:tcPr/>
                </a:tc>
                <a:extLst>
                  <a:ext uri="{0D108BD9-81ED-4DB2-BD59-A6C34878D82A}">
                    <a16:rowId xmlns:a16="http://schemas.microsoft.com/office/drawing/2014/main" val="3525261657"/>
                  </a:ext>
                </a:extLst>
              </a:tr>
            </a:tbl>
          </a:graphicData>
        </a:graphic>
      </p:graphicFrame>
    </p:spTree>
    <p:extLst>
      <p:ext uri="{BB962C8B-B14F-4D97-AF65-F5344CB8AC3E}">
        <p14:creationId xmlns:p14="http://schemas.microsoft.com/office/powerpoint/2010/main" val="3602261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F9BC-CF19-A6B4-D6AF-6576ABED4B54}"/>
              </a:ext>
            </a:extLst>
          </p:cNvPr>
          <p:cNvSpPr>
            <a:spLocks noGrp="1"/>
          </p:cNvSpPr>
          <p:nvPr>
            <p:ph type="title"/>
          </p:nvPr>
        </p:nvSpPr>
        <p:spPr/>
        <p:txBody>
          <a:bodyPr/>
          <a:lstStyle/>
          <a:p>
            <a:r>
              <a:rPr lang="en-US" dirty="0"/>
              <a:t>TriStar 2 Top 3</a:t>
            </a:r>
          </a:p>
        </p:txBody>
      </p:sp>
      <p:sp>
        <p:nvSpPr>
          <p:cNvPr id="3" name="Text Placeholder 2">
            <a:extLst>
              <a:ext uri="{FF2B5EF4-FFF2-40B4-BE49-F238E27FC236}">
                <a16:creationId xmlns:a16="http://schemas.microsoft.com/office/drawing/2014/main" id="{AACBDEA5-69D7-1392-1501-104EF857ABD7}"/>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DF672C8C-C342-72A3-D2E0-B0837A6C909D}"/>
              </a:ext>
            </a:extLst>
          </p:cNvPr>
          <p:cNvSpPr>
            <a:spLocks noGrp="1"/>
          </p:cNvSpPr>
          <p:nvPr>
            <p:ph type="body" sz="quarter" idx="11"/>
          </p:nvPr>
        </p:nvSpPr>
        <p:spPr/>
        <p:txBody>
          <a:bodyPr>
            <a:normAutofit fontScale="85000" lnSpcReduction="10000"/>
          </a:bodyPr>
          <a:lstStyle/>
          <a:p>
            <a:r>
              <a:rPr lang="en-US" dirty="0"/>
              <a:t>Maximum of 4000 points</a:t>
            </a:r>
          </a:p>
        </p:txBody>
      </p:sp>
      <p:graphicFrame>
        <p:nvGraphicFramePr>
          <p:cNvPr id="5" name="Table 4">
            <a:extLst>
              <a:ext uri="{FF2B5EF4-FFF2-40B4-BE49-F238E27FC236}">
                <a16:creationId xmlns:a16="http://schemas.microsoft.com/office/drawing/2014/main" id="{B862407D-0358-12A8-FA76-187499AB8BB0}"/>
              </a:ext>
            </a:extLst>
          </p:cNvPr>
          <p:cNvGraphicFramePr>
            <a:graphicFrameLocks noGrp="1"/>
          </p:cNvGraphicFramePr>
          <p:nvPr>
            <p:extLst>
              <p:ext uri="{D42A27DB-BD31-4B8C-83A1-F6EECF244321}">
                <p14:modId xmlns:p14="http://schemas.microsoft.com/office/powerpoint/2010/main" val="3046938929"/>
              </p:ext>
            </p:extLst>
          </p:nvPr>
        </p:nvGraphicFramePr>
        <p:xfrm>
          <a:off x="457200" y="1490910"/>
          <a:ext cx="5167424" cy="2966720"/>
        </p:xfrm>
        <a:graphic>
          <a:graphicData uri="http://schemas.openxmlformats.org/drawingml/2006/table">
            <a:tbl>
              <a:tblPr firstRow="1" bandRow="1">
                <a:tableStyleId>{21E4AEA4-8DFA-4A89-87EB-49C32662AFE0}</a:tableStyleId>
              </a:tblPr>
              <a:tblGrid>
                <a:gridCol w="467658">
                  <a:extLst>
                    <a:ext uri="{9D8B030D-6E8A-4147-A177-3AD203B41FA5}">
                      <a16:colId xmlns:a16="http://schemas.microsoft.com/office/drawing/2014/main" val="4131417225"/>
                    </a:ext>
                  </a:extLst>
                </a:gridCol>
                <a:gridCol w="3498286">
                  <a:extLst>
                    <a:ext uri="{9D8B030D-6E8A-4147-A177-3AD203B41FA5}">
                      <a16:colId xmlns:a16="http://schemas.microsoft.com/office/drawing/2014/main" val="2766946626"/>
                    </a:ext>
                  </a:extLst>
                </a:gridCol>
                <a:gridCol w="1201480">
                  <a:extLst>
                    <a:ext uri="{9D8B030D-6E8A-4147-A177-3AD203B41FA5}">
                      <a16:colId xmlns:a16="http://schemas.microsoft.com/office/drawing/2014/main" val="2254328184"/>
                    </a:ext>
                  </a:extLst>
                </a:gridCol>
              </a:tblGrid>
              <a:tr h="370840">
                <a:tc>
                  <a:txBody>
                    <a:bodyPr/>
                    <a:lstStyle/>
                    <a:p>
                      <a:pPr algn="ctr"/>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1238551409"/>
                  </a:ext>
                </a:extLst>
              </a:tr>
              <a:tr h="370840">
                <a:tc>
                  <a:txBody>
                    <a:bodyPr/>
                    <a:lstStyle/>
                    <a:p>
                      <a:pPr algn="ctr"/>
                      <a:r>
                        <a:rPr lang="en-US" dirty="0"/>
                        <a:t>1</a:t>
                      </a:r>
                    </a:p>
                  </a:txBody>
                  <a:tcPr/>
                </a:tc>
                <a:tc>
                  <a:txBody>
                    <a:bodyPr/>
                    <a:lstStyle/>
                    <a:p>
                      <a:r>
                        <a:rPr lang="en-US" dirty="0"/>
                        <a:t>Evie Clifton</a:t>
                      </a:r>
                    </a:p>
                  </a:txBody>
                  <a:tcPr/>
                </a:tc>
                <a:tc>
                  <a:txBody>
                    <a:bodyPr/>
                    <a:lstStyle/>
                    <a:p>
                      <a:r>
                        <a:rPr lang="en-US" dirty="0"/>
                        <a:t>3991</a:t>
                      </a:r>
                    </a:p>
                  </a:txBody>
                  <a:tcPr/>
                </a:tc>
                <a:extLst>
                  <a:ext uri="{0D108BD9-81ED-4DB2-BD59-A6C34878D82A}">
                    <a16:rowId xmlns:a16="http://schemas.microsoft.com/office/drawing/2014/main" val="3318389560"/>
                  </a:ext>
                </a:extLst>
              </a:tr>
              <a:tr h="370840">
                <a:tc>
                  <a:txBody>
                    <a:bodyPr/>
                    <a:lstStyle/>
                    <a:p>
                      <a:pPr algn="ctr"/>
                      <a:r>
                        <a:rPr lang="en-US" dirty="0"/>
                        <a:t>2</a:t>
                      </a:r>
                    </a:p>
                  </a:txBody>
                  <a:tcPr/>
                </a:tc>
                <a:tc>
                  <a:txBody>
                    <a:bodyPr/>
                    <a:lstStyle/>
                    <a:p>
                      <a:r>
                        <a:rPr lang="en-US" dirty="0"/>
                        <a:t>Laura Graham-Brown</a:t>
                      </a:r>
                    </a:p>
                  </a:txBody>
                  <a:tcPr/>
                </a:tc>
                <a:tc>
                  <a:txBody>
                    <a:bodyPr/>
                    <a:lstStyle/>
                    <a:p>
                      <a:r>
                        <a:rPr lang="en-US" dirty="0"/>
                        <a:t>3988</a:t>
                      </a:r>
                    </a:p>
                  </a:txBody>
                  <a:tcPr/>
                </a:tc>
                <a:extLst>
                  <a:ext uri="{0D108BD9-81ED-4DB2-BD59-A6C34878D82A}">
                    <a16:rowId xmlns:a16="http://schemas.microsoft.com/office/drawing/2014/main" val="1247364049"/>
                  </a:ext>
                </a:extLst>
              </a:tr>
              <a:tr h="370840">
                <a:tc>
                  <a:txBody>
                    <a:bodyPr/>
                    <a:lstStyle/>
                    <a:p>
                      <a:pPr algn="ctr"/>
                      <a:r>
                        <a:rPr lang="en-US" dirty="0"/>
                        <a:t>3</a:t>
                      </a:r>
                    </a:p>
                  </a:txBody>
                  <a:tcPr/>
                </a:tc>
                <a:tc>
                  <a:txBody>
                    <a:bodyPr/>
                    <a:lstStyle/>
                    <a:p>
                      <a:r>
                        <a:rPr lang="en-US" dirty="0"/>
                        <a:t>Sophie Alliston</a:t>
                      </a:r>
                    </a:p>
                  </a:txBody>
                  <a:tcPr/>
                </a:tc>
                <a:tc>
                  <a:txBody>
                    <a:bodyPr/>
                    <a:lstStyle/>
                    <a:p>
                      <a:r>
                        <a:rPr lang="en-US" dirty="0"/>
                        <a:t>3924</a:t>
                      </a:r>
                    </a:p>
                  </a:txBody>
                  <a:tcPr/>
                </a:tc>
                <a:extLst>
                  <a:ext uri="{0D108BD9-81ED-4DB2-BD59-A6C34878D82A}">
                    <a16:rowId xmlns:a16="http://schemas.microsoft.com/office/drawing/2014/main" val="3784083449"/>
                  </a:ext>
                </a:extLst>
              </a:tr>
              <a:tr h="370840">
                <a:tc>
                  <a:txBody>
                    <a:bodyPr/>
                    <a:lstStyle/>
                    <a:p>
                      <a:pPr algn="ctr"/>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2246904979"/>
                  </a:ext>
                </a:extLst>
              </a:tr>
              <a:tr h="370840">
                <a:tc>
                  <a:txBody>
                    <a:bodyPr/>
                    <a:lstStyle/>
                    <a:p>
                      <a:pPr algn="ctr"/>
                      <a:r>
                        <a:rPr lang="en-US" dirty="0"/>
                        <a:t>1</a:t>
                      </a:r>
                    </a:p>
                  </a:txBody>
                  <a:tcPr/>
                </a:tc>
                <a:tc>
                  <a:txBody>
                    <a:bodyPr/>
                    <a:lstStyle/>
                    <a:p>
                      <a:r>
                        <a:rPr lang="en-US" dirty="0"/>
                        <a:t>Max Richards</a:t>
                      </a:r>
                    </a:p>
                  </a:txBody>
                  <a:tcPr/>
                </a:tc>
                <a:tc>
                  <a:txBody>
                    <a:bodyPr/>
                    <a:lstStyle/>
                    <a:p>
                      <a:r>
                        <a:rPr lang="en-US" dirty="0"/>
                        <a:t>3963</a:t>
                      </a:r>
                    </a:p>
                  </a:txBody>
                  <a:tcPr/>
                </a:tc>
                <a:extLst>
                  <a:ext uri="{0D108BD9-81ED-4DB2-BD59-A6C34878D82A}">
                    <a16:rowId xmlns:a16="http://schemas.microsoft.com/office/drawing/2014/main" val="1302358338"/>
                  </a:ext>
                </a:extLst>
              </a:tr>
              <a:tr h="370840">
                <a:tc>
                  <a:txBody>
                    <a:bodyPr/>
                    <a:lstStyle/>
                    <a:p>
                      <a:pPr algn="ctr"/>
                      <a:r>
                        <a:rPr lang="en-US" dirty="0"/>
                        <a:t>2</a:t>
                      </a:r>
                    </a:p>
                  </a:txBody>
                  <a:tcPr/>
                </a:tc>
                <a:tc>
                  <a:txBody>
                    <a:bodyPr/>
                    <a:lstStyle/>
                    <a:p>
                      <a:r>
                        <a:rPr lang="en-US" dirty="0"/>
                        <a:t>John Graham-Brown</a:t>
                      </a:r>
                    </a:p>
                  </a:txBody>
                  <a:tcPr/>
                </a:tc>
                <a:tc>
                  <a:txBody>
                    <a:bodyPr/>
                    <a:lstStyle/>
                    <a:p>
                      <a:r>
                        <a:rPr lang="en-US" dirty="0"/>
                        <a:t>3962</a:t>
                      </a:r>
                    </a:p>
                  </a:txBody>
                  <a:tcPr/>
                </a:tc>
                <a:extLst>
                  <a:ext uri="{0D108BD9-81ED-4DB2-BD59-A6C34878D82A}">
                    <a16:rowId xmlns:a16="http://schemas.microsoft.com/office/drawing/2014/main" val="2146523106"/>
                  </a:ext>
                </a:extLst>
              </a:tr>
              <a:tr h="370840">
                <a:tc>
                  <a:txBody>
                    <a:bodyPr/>
                    <a:lstStyle/>
                    <a:p>
                      <a:pPr algn="ctr"/>
                      <a:r>
                        <a:rPr lang="en-US" dirty="0"/>
                        <a:t>3</a:t>
                      </a:r>
                    </a:p>
                  </a:txBody>
                  <a:tcPr/>
                </a:tc>
                <a:tc>
                  <a:txBody>
                    <a:bodyPr/>
                    <a:lstStyle/>
                    <a:p>
                      <a:r>
                        <a:rPr lang="en-US" dirty="0"/>
                        <a:t>Jasper Neal</a:t>
                      </a:r>
                    </a:p>
                  </a:txBody>
                  <a:tcPr/>
                </a:tc>
                <a:tc>
                  <a:txBody>
                    <a:bodyPr/>
                    <a:lstStyle/>
                    <a:p>
                      <a:r>
                        <a:rPr lang="en-US" dirty="0"/>
                        <a:t>3957</a:t>
                      </a:r>
                    </a:p>
                  </a:txBody>
                  <a:tcPr/>
                </a:tc>
                <a:extLst>
                  <a:ext uri="{0D108BD9-81ED-4DB2-BD59-A6C34878D82A}">
                    <a16:rowId xmlns:a16="http://schemas.microsoft.com/office/drawing/2014/main" val="3525261657"/>
                  </a:ext>
                </a:extLst>
              </a:tr>
            </a:tbl>
          </a:graphicData>
        </a:graphic>
      </p:graphicFrame>
    </p:spTree>
    <p:extLst>
      <p:ext uri="{BB962C8B-B14F-4D97-AF65-F5344CB8AC3E}">
        <p14:creationId xmlns:p14="http://schemas.microsoft.com/office/powerpoint/2010/main" val="101691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F9BC-CF19-A6B4-D6AF-6576ABED4B54}"/>
              </a:ext>
            </a:extLst>
          </p:cNvPr>
          <p:cNvSpPr>
            <a:spLocks noGrp="1"/>
          </p:cNvSpPr>
          <p:nvPr>
            <p:ph type="title"/>
          </p:nvPr>
        </p:nvSpPr>
        <p:spPr/>
        <p:txBody>
          <a:bodyPr/>
          <a:lstStyle/>
          <a:p>
            <a:r>
              <a:rPr lang="en-US" dirty="0"/>
              <a:t>TriStar 3 Top 3</a:t>
            </a:r>
          </a:p>
        </p:txBody>
      </p:sp>
      <p:sp>
        <p:nvSpPr>
          <p:cNvPr id="3" name="Text Placeholder 2">
            <a:extLst>
              <a:ext uri="{FF2B5EF4-FFF2-40B4-BE49-F238E27FC236}">
                <a16:creationId xmlns:a16="http://schemas.microsoft.com/office/drawing/2014/main" id="{AACBDEA5-69D7-1392-1501-104EF857ABD7}"/>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DF672C8C-C342-72A3-D2E0-B0837A6C909D}"/>
              </a:ext>
            </a:extLst>
          </p:cNvPr>
          <p:cNvSpPr>
            <a:spLocks noGrp="1"/>
          </p:cNvSpPr>
          <p:nvPr>
            <p:ph type="body" sz="quarter" idx="11"/>
          </p:nvPr>
        </p:nvSpPr>
        <p:spPr/>
        <p:txBody>
          <a:bodyPr>
            <a:normAutofit fontScale="85000" lnSpcReduction="10000"/>
          </a:bodyPr>
          <a:lstStyle/>
          <a:p>
            <a:r>
              <a:rPr lang="en-US" dirty="0"/>
              <a:t>Maximum of 4000 points</a:t>
            </a:r>
          </a:p>
        </p:txBody>
      </p:sp>
      <p:graphicFrame>
        <p:nvGraphicFramePr>
          <p:cNvPr id="5" name="Table 4">
            <a:extLst>
              <a:ext uri="{FF2B5EF4-FFF2-40B4-BE49-F238E27FC236}">
                <a16:creationId xmlns:a16="http://schemas.microsoft.com/office/drawing/2014/main" id="{B862407D-0358-12A8-FA76-187499AB8BB0}"/>
              </a:ext>
            </a:extLst>
          </p:cNvPr>
          <p:cNvGraphicFramePr>
            <a:graphicFrameLocks noGrp="1"/>
          </p:cNvGraphicFramePr>
          <p:nvPr>
            <p:extLst>
              <p:ext uri="{D42A27DB-BD31-4B8C-83A1-F6EECF244321}">
                <p14:modId xmlns:p14="http://schemas.microsoft.com/office/powerpoint/2010/main" val="3913207124"/>
              </p:ext>
            </p:extLst>
          </p:nvPr>
        </p:nvGraphicFramePr>
        <p:xfrm>
          <a:off x="457200" y="1490910"/>
          <a:ext cx="5167424" cy="2966720"/>
        </p:xfrm>
        <a:graphic>
          <a:graphicData uri="http://schemas.openxmlformats.org/drawingml/2006/table">
            <a:tbl>
              <a:tblPr firstRow="1" bandRow="1">
                <a:tableStyleId>{21E4AEA4-8DFA-4A89-87EB-49C32662AFE0}</a:tableStyleId>
              </a:tblPr>
              <a:tblGrid>
                <a:gridCol w="467658">
                  <a:extLst>
                    <a:ext uri="{9D8B030D-6E8A-4147-A177-3AD203B41FA5}">
                      <a16:colId xmlns:a16="http://schemas.microsoft.com/office/drawing/2014/main" val="4131417225"/>
                    </a:ext>
                  </a:extLst>
                </a:gridCol>
                <a:gridCol w="3498286">
                  <a:extLst>
                    <a:ext uri="{9D8B030D-6E8A-4147-A177-3AD203B41FA5}">
                      <a16:colId xmlns:a16="http://schemas.microsoft.com/office/drawing/2014/main" val="2766946626"/>
                    </a:ext>
                  </a:extLst>
                </a:gridCol>
                <a:gridCol w="1201480">
                  <a:extLst>
                    <a:ext uri="{9D8B030D-6E8A-4147-A177-3AD203B41FA5}">
                      <a16:colId xmlns:a16="http://schemas.microsoft.com/office/drawing/2014/main" val="2254328184"/>
                    </a:ext>
                  </a:extLst>
                </a:gridCol>
              </a:tblGrid>
              <a:tr h="370840">
                <a:tc>
                  <a:txBody>
                    <a:bodyPr/>
                    <a:lstStyle/>
                    <a:p>
                      <a:pPr algn="ctr"/>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1238551409"/>
                  </a:ext>
                </a:extLst>
              </a:tr>
              <a:tr h="370840">
                <a:tc>
                  <a:txBody>
                    <a:bodyPr/>
                    <a:lstStyle/>
                    <a:p>
                      <a:pPr algn="ctr"/>
                      <a:r>
                        <a:rPr lang="en-US" dirty="0"/>
                        <a:t>1</a:t>
                      </a:r>
                    </a:p>
                  </a:txBody>
                  <a:tcPr/>
                </a:tc>
                <a:tc>
                  <a:txBody>
                    <a:bodyPr/>
                    <a:lstStyle/>
                    <a:p>
                      <a:r>
                        <a:rPr lang="en-US" dirty="0"/>
                        <a:t>Emma Graham-Brown</a:t>
                      </a:r>
                    </a:p>
                  </a:txBody>
                  <a:tcPr/>
                </a:tc>
                <a:tc>
                  <a:txBody>
                    <a:bodyPr/>
                    <a:lstStyle/>
                    <a:p>
                      <a:r>
                        <a:rPr lang="en-US" dirty="0"/>
                        <a:t>4000</a:t>
                      </a:r>
                    </a:p>
                  </a:txBody>
                  <a:tcPr/>
                </a:tc>
                <a:extLst>
                  <a:ext uri="{0D108BD9-81ED-4DB2-BD59-A6C34878D82A}">
                    <a16:rowId xmlns:a16="http://schemas.microsoft.com/office/drawing/2014/main" val="3318389560"/>
                  </a:ext>
                </a:extLst>
              </a:tr>
              <a:tr h="370840">
                <a:tc>
                  <a:txBody>
                    <a:bodyPr/>
                    <a:lstStyle/>
                    <a:p>
                      <a:pPr algn="ctr"/>
                      <a:r>
                        <a:rPr lang="en-US" dirty="0"/>
                        <a:t>2</a:t>
                      </a:r>
                    </a:p>
                  </a:txBody>
                  <a:tcPr/>
                </a:tc>
                <a:tc>
                  <a:txBody>
                    <a:bodyPr/>
                    <a:lstStyle/>
                    <a:p>
                      <a:r>
                        <a:rPr lang="en-US" dirty="0"/>
                        <a:t>Phoebe Langlands</a:t>
                      </a:r>
                    </a:p>
                  </a:txBody>
                  <a:tcPr/>
                </a:tc>
                <a:tc>
                  <a:txBody>
                    <a:bodyPr/>
                    <a:lstStyle/>
                    <a:p>
                      <a:r>
                        <a:rPr lang="en-US" dirty="0"/>
                        <a:t>3934</a:t>
                      </a:r>
                    </a:p>
                  </a:txBody>
                  <a:tcPr/>
                </a:tc>
                <a:extLst>
                  <a:ext uri="{0D108BD9-81ED-4DB2-BD59-A6C34878D82A}">
                    <a16:rowId xmlns:a16="http://schemas.microsoft.com/office/drawing/2014/main" val="1247364049"/>
                  </a:ext>
                </a:extLst>
              </a:tr>
              <a:tr h="370840">
                <a:tc>
                  <a:txBody>
                    <a:bodyPr/>
                    <a:lstStyle/>
                    <a:p>
                      <a:pPr algn="ctr"/>
                      <a:r>
                        <a:rPr lang="en-US" dirty="0"/>
                        <a:t>3</a:t>
                      </a:r>
                    </a:p>
                  </a:txBody>
                  <a:tcPr/>
                </a:tc>
                <a:tc>
                  <a:txBody>
                    <a:bodyPr/>
                    <a:lstStyle/>
                    <a:p>
                      <a:r>
                        <a:rPr lang="en-US" dirty="0"/>
                        <a:t>Emily Denton</a:t>
                      </a:r>
                    </a:p>
                  </a:txBody>
                  <a:tcPr/>
                </a:tc>
                <a:tc>
                  <a:txBody>
                    <a:bodyPr/>
                    <a:lstStyle/>
                    <a:p>
                      <a:r>
                        <a:rPr lang="en-US" dirty="0"/>
                        <a:t>3800</a:t>
                      </a:r>
                    </a:p>
                  </a:txBody>
                  <a:tcPr/>
                </a:tc>
                <a:extLst>
                  <a:ext uri="{0D108BD9-81ED-4DB2-BD59-A6C34878D82A}">
                    <a16:rowId xmlns:a16="http://schemas.microsoft.com/office/drawing/2014/main" val="3784083449"/>
                  </a:ext>
                </a:extLst>
              </a:tr>
              <a:tr h="370840">
                <a:tc>
                  <a:txBody>
                    <a:bodyPr/>
                    <a:lstStyle/>
                    <a:p>
                      <a:pPr algn="ctr"/>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2246904979"/>
                  </a:ext>
                </a:extLst>
              </a:tr>
              <a:tr h="370840">
                <a:tc>
                  <a:txBody>
                    <a:bodyPr/>
                    <a:lstStyle/>
                    <a:p>
                      <a:pPr algn="ctr"/>
                      <a:r>
                        <a:rPr lang="en-US" dirty="0"/>
                        <a:t>1</a:t>
                      </a:r>
                    </a:p>
                  </a:txBody>
                  <a:tcPr/>
                </a:tc>
                <a:tc>
                  <a:txBody>
                    <a:bodyPr/>
                    <a:lstStyle/>
                    <a:p>
                      <a:r>
                        <a:rPr lang="en-US" dirty="0"/>
                        <a:t>Oliver Frary</a:t>
                      </a:r>
                    </a:p>
                  </a:txBody>
                  <a:tcPr/>
                </a:tc>
                <a:tc>
                  <a:txBody>
                    <a:bodyPr/>
                    <a:lstStyle/>
                    <a:p>
                      <a:r>
                        <a:rPr lang="en-US" dirty="0"/>
                        <a:t>3988</a:t>
                      </a:r>
                    </a:p>
                  </a:txBody>
                  <a:tcPr/>
                </a:tc>
                <a:extLst>
                  <a:ext uri="{0D108BD9-81ED-4DB2-BD59-A6C34878D82A}">
                    <a16:rowId xmlns:a16="http://schemas.microsoft.com/office/drawing/2014/main" val="1302358338"/>
                  </a:ext>
                </a:extLst>
              </a:tr>
              <a:tr h="370840">
                <a:tc>
                  <a:txBody>
                    <a:bodyPr/>
                    <a:lstStyle/>
                    <a:p>
                      <a:pPr algn="ctr"/>
                      <a:r>
                        <a:rPr lang="en-US" dirty="0"/>
                        <a:t>2</a:t>
                      </a:r>
                    </a:p>
                  </a:txBody>
                  <a:tcPr/>
                </a:tc>
                <a:tc>
                  <a:txBody>
                    <a:bodyPr/>
                    <a:lstStyle/>
                    <a:p>
                      <a:r>
                        <a:rPr lang="en-US" dirty="0"/>
                        <a:t>Toby Gaul</a:t>
                      </a:r>
                    </a:p>
                  </a:txBody>
                  <a:tcPr/>
                </a:tc>
                <a:tc>
                  <a:txBody>
                    <a:bodyPr/>
                    <a:lstStyle/>
                    <a:p>
                      <a:r>
                        <a:rPr lang="en-US" dirty="0"/>
                        <a:t>3987</a:t>
                      </a:r>
                    </a:p>
                  </a:txBody>
                  <a:tcPr/>
                </a:tc>
                <a:extLst>
                  <a:ext uri="{0D108BD9-81ED-4DB2-BD59-A6C34878D82A}">
                    <a16:rowId xmlns:a16="http://schemas.microsoft.com/office/drawing/2014/main" val="2146523106"/>
                  </a:ext>
                </a:extLst>
              </a:tr>
              <a:tr h="370840">
                <a:tc>
                  <a:txBody>
                    <a:bodyPr/>
                    <a:lstStyle/>
                    <a:p>
                      <a:pPr algn="ctr"/>
                      <a:r>
                        <a:rPr lang="en-US" dirty="0"/>
                        <a:t>3</a:t>
                      </a:r>
                    </a:p>
                  </a:txBody>
                  <a:tcPr/>
                </a:tc>
                <a:tc>
                  <a:txBody>
                    <a:bodyPr/>
                    <a:lstStyle/>
                    <a:p>
                      <a:r>
                        <a:rPr lang="en-US" dirty="0"/>
                        <a:t>Caleb Cope</a:t>
                      </a:r>
                    </a:p>
                  </a:txBody>
                  <a:tcPr/>
                </a:tc>
                <a:tc>
                  <a:txBody>
                    <a:bodyPr/>
                    <a:lstStyle/>
                    <a:p>
                      <a:r>
                        <a:rPr lang="en-US" dirty="0"/>
                        <a:t>3940</a:t>
                      </a:r>
                    </a:p>
                  </a:txBody>
                  <a:tcPr/>
                </a:tc>
                <a:extLst>
                  <a:ext uri="{0D108BD9-81ED-4DB2-BD59-A6C34878D82A}">
                    <a16:rowId xmlns:a16="http://schemas.microsoft.com/office/drawing/2014/main" val="3525261657"/>
                  </a:ext>
                </a:extLst>
              </a:tr>
            </a:tbl>
          </a:graphicData>
        </a:graphic>
      </p:graphicFrame>
    </p:spTree>
    <p:extLst>
      <p:ext uri="{BB962C8B-B14F-4D97-AF65-F5344CB8AC3E}">
        <p14:creationId xmlns:p14="http://schemas.microsoft.com/office/powerpoint/2010/main" val="3112885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F9BC-CF19-A6B4-D6AF-6576ABED4B54}"/>
              </a:ext>
            </a:extLst>
          </p:cNvPr>
          <p:cNvSpPr>
            <a:spLocks noGrp="1"/>
          </p:cNvSpPr>
          <p:nvPr>
            <p:ph type="title"/>
          </p:nvPr>
        </p:nvSpPr>
        <p:spPr/>
        <p:txBody>
          <a:bodyPr/>
          <a:lstStyle/>
          <a:p>
            <a:r>
              <a:rPr lang="en-US" dirty="0"/>
              <a:t>Youth Top 3</a:t>
            </a:r>
          </a:p>
        </p:txBody>
      </p:sp>
      <p:sp>
        <p:nvSpPr>
          <p:cNvPr id="3" name="Text Placeholder 2">
            <a:extLst>
              <a:ext uri="{FF2B5EF4-FFF2-40B4-BE49-F238E27FC236}">
                <a16:creationId xmlns:a16="http://schemas.microsoft.com/office/drawing/2014/main" id="{AACBDEA5-69D7-1392-1501-104EF857ABD7}"/>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DF672C8C-C342-72A3-D2E0-B0837A6C909D}"/>
              </a:ext>
            </a:extLst>
          </p:cNvPr>
          <p:cNvSpPr>
            <a:spLocks noGrp="1"/>
          </p:cNvSpPr>
          <p:nvPr>
            <p:ph type="body" sz="quarter" idx="11"/>
          </p:nvPr>
        </p:nvSpPr>
        <p:spPr/>
        <p:txBody>
          <a:bodyPr>
            <a:normAutofit fontScale="85000" lnSpcReduction="10000"/>
          </a:bodyPr>
          <a:lstStyle/>
          <a:p>
            <a:r>
              <a:rPr lang="en-US" dirty="0"/>
              <a:t>Maximum of 4000 points</a:t>
            </a:r>
          </a:p>
        </p:txBody>
      </p:sp>
      <p:graphicFrame>
        <p:nvGraphicFramePr>
          <p:cNvPr id="5" name="Table 4">
            <a:extLst>
              <a:ext uri="{FF2B5EF4-FFF2-40B4-BE49-F238E27FC236}">
                <a16:creationId xmlns:a16="http://schemas.microsoft.com/office/drawing/2014/main" id="{B862407D-0358-12A8-FA76-187499AB8BB0}"/>
              </a:ext>
            </a:extLst>
          </p:cNvPr>
          <p:cNvGraphicFramePr>
            <a:graphicFrameLocks noGrp="1"/>
          </p:cNvGraphicFramePr>
          <p:nvPr>
            <p:extLst>
              <p:ext uri="{D42A27DB-BD31-4B8C-83A1-F6EECF244321}">
                <p14:modId xmlns:p14="http://schemas.microsoft.com/office/powerpoint/2010/main" val="3296902297"/>
              </p:ext>
            </p:extLst>
          </p:nvPr>
        </p:nvGraphicFramePr>
        <p:xfrm>
          <a:off x="457200" y="1490910"/>
          <a:ext cx="5167424" cy="2966720"/>
        </p:xfrm>
        <a:graphic>
          <a:graphicData uri="http://schemas.openxmlformats.org/drawingml/2006/table">
            <a:tbl>
              <a:tblPr firstRow="1" bandRow="1">
                <a:tableStyleId>{21E4AEA4-8DFA-4A89-87EB-49C32662AFE0}</a:tableStyleId>
              </a:tblPr>
              <a:tblGrid>
                <a:gridCol w="467658">
                  <a:extLst>
                    <a:ext uri="{9D8B030D-6E8A-4147-A177-3AD203B41FA5}">
                      <a16:colId xmlns:a16="http://schemas.microsoft.com/office/drawing/2014/main" val="4131417225"/>
                    </a:ext>
                  </a:extLst>
                </a:gridCol>
                <a:gridCol w="3498286">
                  <a:extLst>
                    <a:ext uri="{9D8B030D-6E8A-4147-A177-3AD203B41FA5}">
                      <a16:colId xmlns:a16="http://schemas.microsoft.com/office/drawing/2014/main" val="2766946626"/>
                    </a:ext>
                  </a:extLst>
                </a:gridCol>
                <a:gridCol w="1201480">
                  <a:extLst>
                    <a:ext uri="{9D8B030D-6E8A-4147-A177-3AD203B41FA5}">
                      <a16:colId xmlns:a16="http://schemas.microsoft.com/office/drawing/2014/main" val="2254328184"/>
                    </a:ext>
                  </a:extLst>
                </a:gridCol>
              </a:tblGrid>
              <a:tr h="370840">
                <a:tc>
                  <a:txBody>
                    <a:bodyPr/>
                    <a:lstStyle/>
                    <a:p>
                      <a:pPr algn="ctr"/>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1238551409"/>
                  </a:ext>
                </a:extLst>
              </a:tr>
              <a:tr h="370840">
                <a:tc>
                  <a:txBody>
                    <a:bodyPr/>
                    <a:lstStyle/>
                    <a:p>
                      <a:pPr algn="ctr"/>
                      <a:r>
                        <a:rPr lang="en-US" dirty="0"/>
                        <a:t>1</a:t>
                      </a:r>
                    </a:p>
                  </a:txBody>
                  <a:tcPr/>
                </a:tc>
                <a:tc>
                  <a:txBody>
                    <a:bodyPr/>
                    <a:lstStyle/>
                    <a:p>
                      <a:r>
                        <a:rPr lang="en-US" dirty="0"/>
                        <a:t>Isla Love</a:t>
                      </a:r>
                    </a:p>
                  </a:txBody>
                  <a:tcPr/>
                </a:tc>
                <a:tc>
                  <a:txBody>
                    <a:bodyPr/>
                    <a:lstStyle/>
                    <a:p>
                      <a:r>
                        <a:rPr lang="en-US" dirty="0"/>
                        <a:t>4000</a:t>
                      </a:r>
                    </a:p>
                  </a:txBody>
                  <a:tcPr/>
                </a:tc>
                <a:extLst>
                  <a:ext uri="{0D108BD9-81ED-4DB2-BD59-A6C34878D82A}">
                    <a16:rowId xmlns:a16="http://schemas.microsoft.com/office/drawing/2014/main" val="3318389560"/>
                  </a:ext>
                </a:extLst>
              </a:tr>
              <a:tr h="370840">
                <a:tc>
                  <a:txBody>
                    <a:bodyPr/>
                    <a:lstStyle/>
                    <a:p>
                      <a:pPr algn="ctr"/>
                      <a:r>
                        <a:rPr lang="en-US" dirty="0"/>
                        <a:t>2</a:t>
                      </a:r>
                    </a:p>
                  </a:txBody>
                  <a:tcPr/>
                </a:tc>
                <a:tc>
                  <a:txBody>
                    <a:bodyPr/>
                    <a:lstStyle/>
                    <a:p>
                      <a:r>
                        <a:rPr lang="en-US" dirty="0"/>
                        <a:t>Emily Day</a:t>
                      </a:r>
                    </a:p>
                  </a:txBody>
                  <a:tcPr/>
                </a:tc>
                <a:tc>
                  <a:txBody>
                    <a:bodyPr/>
                    <a:lstStyle/>
                    <a:p>
                      <a:r>
                        <a:rPr lang="en-US" dirty="0"/>
                        <a:t>3879</a:t>
                      </a:r>
                    </a:p>
                  </a:txBody>
                  <a:tcPr/>
                </a:tc>
                <a:extLst>
                  <a:ext uri="{0D108BD9-81ED-4DB2-BD59-A6C34878D82A}">
                    <a16:rowId xmlns:a16="http://schemas.microsoft.com/office/drawing/2014/main" val="1247364049"/>
                  </a:ext>
                </a:extLst>
              </a:tr>
              <a:tr h="370840">
                <a:tc>
                  <a:txBody>
                    <a:bodyPr/>
                    <a:lstStyle/>
                    <a:p>
                      <a:pPr algn="ctr"/>
                      <a:r>
                        <a:rPr lang="en-US" dirty="0"/>
                        <a:t>3</a:t>
                      </a:r>
                    </a:p>
                  </a:txBody>
                  <a:tcPr/>
                </a:tc>
                <a:tc>
                  <a:txBody>
                    <a:bodyPr/>
                    <a:lstStyle/>
                    <a:p>
                      <a:r>
                        <a:rPr lang="en-US" dirty="0"/>
                        <a:t>Brooke Traynor</a:t>
                      </a:r>
                    </a:p>
                  </a:txBody>
                  <a:tcPr/>
                </a:tc>
                <a:tc>
                  <a:txBody>
                    <a:bodyPr/>
                    <a:lstStyle/>
                    <a:p>
                      <a:r>
                        <a:rPr lang="en-US" dirty="0"/>
                        <a:t>3867</a:t>
                      </a:r>
                    </a:p>
                  </a:txBody>
                  <a:tcPr/>
                </a:tc>
                <a:extLst>
                  <a:ext uri="{0D108BD9-81ED-4DB2-BD59-A6C34878D82A}">
                    <a16:rowId xmlns:a16="http://schemas.microsoft.com/office/drawing/2014/main" val="3784083449"/>
                  </a:ext>
                </a:extLst>
              </a:tr>
              <a:tr h="370840">
                <a:tc>
                  <a:txBody>
                    <a:bodyPr/>
                    <a:lstStyle/>
                    <a:p>
                      <a:pPr algn="ctr"/>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2246904979"/>
                  </a:ext>
                </a:extLst>
              </a:tr>
              <a:tr h="370840">
                <a:tc>
                  <a:txBody>
                    <a:bodyPr/>
                    <a:lstStyle/>
                    <a:p>
                      <a:pPr algn="ctr"/>
                      <a:r>
                        <a:rPr lang="en-US" dirty="0"/>
                        <a:t>1</a:t>
                      </a:r>
                    </a:p>
                  </a:txBody>
                  <a:tcPr/>
                </a:tc>
                <a:tc>
                  <a:txBody>
                    <a:bodyPr/>
                    <a:lstStyle/>
                    <a:p>
                      <a:r>
                        <a:rPr lang="en-US" dirty="0"/>
                        <a:t>Jack Llewellyn</a:t>
                      </a:r>
                    </a:p>
                  </a:txBody>
                  <a:tcPr/>
                </a:tc>
                <a:tc>
                  <a:txBody>
                    <a:bodyPr/>
                    <a:lstStyle/>
                    <a:p>
                      <a:r>
                        <a:rPr lang="en-US" dirty="0"/>
                        <a:t>3993</a:t>
                      </a:r>
                    </a:p>
                  </a:txBody>
                  <a:tcPr/>
                </a:tc>
                <a:extLst>
                  <a:ext uri="{0D108BD9-81ED-4DB2-BD59-A6C34878D82A}">
                    <a16:rowId xmlns:a16="http://schemas.microsoft.com/office/drawing/2014/main" val="1302358338"/>
                  </a:ext>
                </a:extLst>
              </a:tr>
              <a:tr h="370840">
                <a:tc>
                  <a:txBody>
                    <a:bodyPr/>
                    <a:lstStyle/>
                    <a:p>
                      <a:pPr algn="ctr"/>
                      <a:r>
                        <a:rPr lang="en-US" dirty="0"/>
                        <a:t>2</a:t>
                      </a:r>
                    </a:p>
                  </a:txBody>
                  <a:tcPr/>
                </a:tc>
                <a:tc>
                  <a:txBody>
                    <a:bodyPr/>
                    <a:lstStyle/>
                    <a:p>
                      <a:r>
                        <a:rPr lang="en-US" dirty="0"/>
                        <a:t>Tyler Morris</a:t>
                      </a:r>
                    </a:p>
                  </a:txBody>
                  <a:tcPr/>
                </a:tc>
                <a:tc>
                  <a:txBody>
                    <a:bodyPr/>
                    <a:lstStyle/>
                    <a:p>
                      <a:r>
                        <a:rPr lang="en-US" dirty="0"/>
                        <a:t>3960</a:t>
                      </a:r>
                    </a:p>
                  </a:txBody>
                  <a:tcPr/>
                </a:tc>
                <a:extLst>
                  <a:ext uri="{0D108BD9-81ED-4DB2-BD59-A6C34878D82A}">
                    <a16:rowId xmlns:a16="http://schemas.microsoft.com/office/drawing/2014/main" val="2146523106"/>
                  </a:ext>
                </a:extLst>
              </a:tr>
              <a:tr h="370840">
                <a:tc>
                  <a:txBody>
                    <a:bodyPr/>
                    <a:lstStyle/>
                    <a:p>
                      <a:pPr algn="ctr"/>
                      <a:r>
                        <a:rPr lang="en-US" dirty="0"/>
                        <a:t>3</a:t>
                      </a:r>
                    </a:p>
                  </a:txBody>
                  <a:tcPr/>
                </a:tc>
                <a:tc>
                  <a:txBody>
                    <a:bodyPr/>
                    <a:lstStyle/>
                    <a:p>
                      <a:r>
                        <a:rPr lang="en-US" dirty="0"/>
                        <a:t>Cameron Clarke</a:t>
                      </a:r>
                    </a:p>
                  </a:txBody>
                  <a:tcPr/>
                </a:tc>
                <a:tc>
                  <a:txBody>
                    <a:bodyPr/>
                    <a:lstStyle/>
                    <a:p>
                      <a:r>
                        <a:rPr lang="en-US" dirty="0"/>
                        <a:t>3825</a:t>
                      </a:r>
                    </a:p>
                  </a:txBody>
                  <a:tcPr/>
                </a:tc>
                <a:extLst>
                  <a:ext uri="{0D108BD9-81ED-4DB2-BD59-A6C34878D82A}">
                    <a16:rowId xmlns:a16="http://schemas.microsoft.com/office/drawing/2014/main" val="3525261657"/>
                  </a:ext>
                </a:extLst>
              </a:tr>
            </a:tbl>
          </a:graphicData>
        </a:graphic>
      </p:graphicFrame>
    </p:spTree>
    <p:extLst>
      <p:ext uri="{BB962C8B-B14F-4D97-AF65-F5344CB8AC3E}">
        <p14:creationId xmlns:p14="http://schemas.microsoft.com/office/powerpoint/2010/main" val="1319198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867</TotalTime>
  <Words>720</Words>
  <Application>Microsoft Macintosh PowerPoint</Application>
  <PresentationFormat>On-screen Show (4:3)</PresentationFormat>
  <Paragraphs>361</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Trebuchet MS</vt:lpstr>
      <vt:lpstr>Office Theme</vt:lpstr>
      <vt:lpstr>1_Custom Design</vt:lpstr>
      <vt:lpstr>JUNIOR RACE SERIES 2023</vt:lpstr>
      <vt:lpstr>2023 SERIES EVENTS</vt:lpstr>
      <vt:lpstr>Athlete Numbers Per Event</vt:lpstr>
      <vt:lpstr>Athletes in the EMJRS 2023</vt:lpstr>
      <vt:lpstr>TriStar Start Top 3</vt:lpstr>
      <vt:lpstr>TriStar 1 Top 3</vt:lpstr>
      <vt:lpstr>TriStar 2 Top 3</vt:lpstr>
      <vt:lpstr>TriStar 3 Top 3</vt:lpstr>
      <vt:lpstr>Youth Top 3</vt:lpstr>
      <vt:lpstr>Inter Club Championships </vt:lpstr>
      <vt:lpstr>Social Media</vt:lpstr>
      <vt:lpstr>Continued Issues in 2023</vt:lpstr>
      <vt:lpstr>The 2024 Season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Dale Blackwood</dc:creator>
  <cp:lastModifiedBy>Donnah Thompson</cp:lastModifiedBy>
  <cp:revision>25</cp:revision>
  <dcterms:created xsi:type="dcterms:W3CDTF">2015-10-30T13:41:10Z</dcterms:created>
  <dcterms:modified xsi:type="dcterms:W3CDTF">2023-11-01T09:56:40Z</dcterms:modified>
</cp:coreProperties>
</file>