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
  </p:notesMasterIdLst>
  <p:sldIdLst>
    <p:sldId id="256" r:id="rId2"/>
    <p:sldId id="262" r:id="rId3"/>
    <p:sldId id="264" r:id="rId4"/>
    <p:sldId id="270" r:id="rId5"/>
    <p:sldId id="266" r:id="rId6"/>
  </p:sldIdLst>
  <p:sldSz cx="17340263" cy="9753600"/>
  <p:notesSz cx="6797675" cy="9926638"/>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15:guide id="1" orient="horz" pos="3072" userDrawn="1">
          <p15:clr>
            <a:srgbClr val="A4A3A4"/>
          </p15:clr>
        </p15:guide>
        <p15:guide id="2" pos="54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34" autoAdjust="0"/>
    <p:restoredTop sz="86400" autoAdjust="0"/>
  </p:normalViewPr>
  <p:slideViewPr>
    <p:cSldViewPr>
      <p:cViewPr varScale="1">
        <p:scale>
          <a:sx n="65" d="100"/>
          <a:sy n="65" d="100"/>
        </p:scale>
        <p:origin x="264" y="304"/>
      </p:cViewPr>
      <p:guideLst>
        <p:guide orient="horz" pos="3072"/>
        <p:guide pos="5462"/>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90488" y="744538"/>
            <a:ext cx="6616700" cy="3722687"/>
          </a:xfrm>
          <a:prstGeom prst="rect">
            <a:avLst/>
          </a:prstGeom>
        </p:spPr>
        <p:txBody>
          <a:bodyPr/>
          <a:lstStyle/>
          <a:p>
            <a:endParaRPr/>
          </a:p>
        </p:txBody>
      </p:sp>
      <p:sp>
        <p:nvSpPr>
          <p:cNvPr id="117" name="Shape 117"/>
          <p:cNvSpPr>
            <a:spLocks noGrp="1"/>
          </p:cNvSpPr>
          <p:nvPr>
            <p:ph type="body" sz="quarter" idx="1"/>
          </p:nvPr>
        </p:nvSpPr>
        <p:spPr>
          <a:xfrm>
            <a:off x="906357" y="4715153"/>
            <a:ext cx="4984962" cy="4466987"/>
          </a:xfrm>
          <a:prstGeom prst="rect">
            <a:avLst/>
          </a:prstGeom>
        </p:spPr>
        <p:txBody>
          <a:bodyPr/>
          <a:lstStyle/>
          <a:p>
            <a:endParaRPr/>
          </a:p>
        </p:txBody>
      </p:sp>
    </p:spTree>
    <p:extLst>
      <p:ext uri="{BB962C8B-B14F-4D97-AF65-F5344CB8AC3E}">
        <p14:creationId xmlns:p14="http://schemas.microsoft.com/office/powerpoint/2010/main" val="3438645721"/>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1284381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6087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693385" y="1638300"/>
            <a:ext cx="13953493" cy="3302000"/>
          </a:xfrm>
          <a:prstGeom prst="rect">
            <a:avLst/>
          </a:prstGeom>
        </p:spPr>
        <p:txBody>
          <a:bodyPr anchor="b"/>
          <a:lstStyle/>
          <a:p>
            <a:r>
              <a:t>Title Text</a:t>
            </a:r>
          </a:p>
        </p:txBody>
      </p:sp>
      <p:sp>
        <p:nvSpPr>
          <p:cNvPr id="12" name="Body Level One…"/>
          <p:cNvSpPr txBox="1">
            <a:spLocks noGrp="1"/>
          </p:cNvSpPr>
          <p:nvPr>
            <p:ph type="body" sz="quarter" idx="1"/>
          </p:nvPr>
        </p:nvSpPr>
        <p:spPr>
          <a:xfrm>
            <a:off x="1693385" y="5041900"/>
            <a:ext cx="13953493"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lvl1pPr>
              <a:defRPr>
                <a:latin typeface="Helvetica Neue Thin"/>
                <a:ea typeface="Helvetica Neue Thin"/>
                <a:cs typeface="Helvetica Neue Thin"/>
                <a:sym typeface="Helvetica Neue Thin"/>
              </a:defRPr>
            </a:lvl1p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13"/>
          </p:nvPr>
        </p:nvSpPr>
        <p:spPr>
          <a:xfrm>
            <a:off x="1693385" y="6362700"/>
            <a:ext cx="13953493" cy="471924"/>
          </a:xfrm>
          <a:prstGeom prst="rect">
            <a:avLst/>
          </a:prstGeom>
        </p:spPr>
        <p:txBody>
          <a:bodyPr anchor="t">
            <a:spAutoFit/>
          </a:bodyPr>
          <a:lstStyle>
            <a:lvl1pPr marL="0" indent="0" algn="ctr">
              <a:spcBef>
                <a:spcPts val="0"/>
              </a:spcBef>
              <a:buSzTx/>
              <a:buNone/>
              <a:defRPr sz="2400" i="1"/>
            </a:lvl1pPr>
          </a:lstStyle>
          <a:p>
            <a:r>
              <a:t>–Johnny Appleseed</a:t>
            </a:r>
          </a:p>
        </p:txBody>
      </p:sp>
      <p:sp>
        <p:nvSpPr>
          <p:cNvPr id="94" name="“Type a quote here.”"/>
          <p:cNvSpPr txBox="1">
            <a:spLocks noGrp="1"/>
          </p:cNvSpPr>
          <p:nvPr>
            <p:ph type="body" sz="quarter" idx="14"/>
          </p:nvPr>
        </p:nvSpPr>
        <p:spPr>
          <a:xfrm>
            <a:off x="1693385" y="4259094"/>
            <a:ext cx="13953493" cy="625812"/>
          </a:xfrm>
          <a:prstGeom prst="rect">
            <a:avLst/>
          </a:prstGeom>
        </p:spPr>
        <p:txBody>
          <a:bodyPr>
            <a:spAutoFit/>
          </a:bodyPr>
          <a:lstStyle>
            <a:lvl1pPr marL="0" indent="0" algn="ctr">
              <a:spcBef>
                <a:spcPts val="0"/>
              </a:spcBef>
              <a:buSzTx/>
              <a:buNone/>
              <a:defRPr sz="34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13"/>
          </p:nvPr>
        </p:nvSpPr>
        <p:spPr>
          <a:xfrm>
            <a:off x="-1266510" y="0"/>
            <a:ext cx="19873282" cy="9944100"/>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13"/>
          </p:nvPr>
        </p:nvSpPr>
        <p:spPr>
          <a:xfrm>
            <a:off x="2162851" y="289100"/>
            <a:ext cx="13005201" cy="6505789"/>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1693385" y="6718300"/>
            <a:ext cx="13953493" cy="1422400"/>
          </a:xfrm>
          <a:prstGeom prst="rect">
            <a:avLst/>
          </a:prstGeom>
        </p:spPr>
        <p:txBody>
          <a:bodyPr anchor="b"/>
          <a:lstStyle/>
          <a:p>
            <a:r>
              <a:t>Title Text</a:t>
            </a:r>
          </a:p>
        </p:txBody>
      </p:sp>
      <p:sp>
        <p:nvSpPr>
          <p:cNvPr id="22" name="Body Level One…"/>
          <p:cNvSpPr txBox="1">
            <a:spLocks noGrp="1"/>
          </p:cNvSpPr>
          <p:nvPr>
            <p:ph type="body" sz="quarter" idx="1"/>
          </p:nvPr>
        </p:nvSpPr>
        <p:spPr>
          <a:xfrm>
            <a:off x="1693385" y="8153400"/>
            <a:ext cx="13953493"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re">
    <p:spTree>
      <p:nvGrpSpPr>
        <p:cNvPr id="1" name=""/>
        <p:cNvGrpSpPr/>
        <p:nvPr/>
      </p:nvGrpSpPr>
      <p:grpSpPr>
        <a:xfrm>
          <a:off x="0" y="0"/>
          <a:ext cx="0" cy="0"/>
          <a:chOff x="0" y="0"/>
          <a:chExt cx="0" cy="0"/>
        </a:xfrm>
      </p:grpSpPr>
      <p:sp>
        <p:nvSpPr>
          <p:cNvPr id="30" name="Title Text"/>
          <p:cNvSpPr txBox="1">
            <a:spLocks noGrp="1"/>
          </p:cNvSpPr>
          <p:nvPr>
            <p:ph type="title"/>
          </p:nvPr>
        </p:nvSpPr>
        <p:spPr>
          <a:xfrm>
            <a:off x="1693385" y="3225800"/>
            <a:ext cx="13953493" cy="3302000"/>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13"/>
          </p:nvPr>
        </p:nvSpPr>
        <p:spPr>
          <a:xfrm>
            <a:off x="3018459" y="613834"/>
            <a:ext cx="16535905" cy="8267701"/>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1270039" y="635000"/>
            <a:ext cx="7112217" cy="3987800"/>
          </a:xfrm>
          <a:prstGeom prst="rect">
            <a:avLst/>
          </a:prstGeom>
        </p:spPr>
        <p:txBody>
          <a:bodyPr anchor="b"/>
          <a:lstStyle>
            <a:lvl1pPr>
              <a:defRPr sz="6000"/>
            </a:lvl1pPr>
          </a:lstStyle>
          <a:p>
            <a:r>
              <a:t>Title Text</a:t>
            </a:r>
          </a:p>
        </p:txBody>
      </p:sp>
      <p:sp>
        <p:nvSpPr>
          <p:cNvPr id="40" name="Body Level One…"/>
          <p:cNvSpPr txBox="1">
            <a:spLocks noGrp="1"/>
          </p:cNvSpPr>
          <p:nvPr>
            <p:ph type="body" sz="quarter" idx="1"/>
          </p:nvPr>
        </p:nvSpPr>
        <p:spPr>
          <a:xfrm>
            <a:off x="1270039" y="4724400"/>
            <a:ext cx="7112217" cy="41148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idx="13"/>
          </p:nvPr>
        </p:nvSpPr>
        <p:spPr>
          <a:xfrm>
            <a:off x="5448466" y="2586567"/>
            <a:ext cx="12573384" cy="6286501"/>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1270039" y="2590800"/>
            <a:ext cx="7112217"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xfrm>
            <a:off x="8488484" y="9296400"/>
            <a:ext cx="354264" cy="348813"/>
          </a:xfrm>
          <a:prstGeom prst="rect">
            <a:avLst/>
          </a:prstGeom>
        </p:spPr>
        <p:txBody>
          <a:bodyPr/>
          <a:lstStyle>
            <a:lvl1pPr>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1270039" y="1270000"/>
            <a:ext cx="14800185" cy="72136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13"/>
          </p:nvPr>
        </p:nvSpPr>
        <p:spPr>
          <a:xfrm>
            <a:off x="8907205" y="5029200"/>
            <a:ext cx="8073244" cy="4038600"/>
          </a:xfrm>
          <a:prstGeom prst="rect">
            <a:avLst/>
          </a:prstGeom>
        </p:spPr>
        <p:txBody>
          <a:bodyPr lIns="91439" tIns="45719" rIns="91439" bIns="45719" anchor="t">
            <a:noAutofit/>
          </a:bodyPr>
          <a:lstStyle/>
          <a:p>
            <a:endParaRPr/>
          </a:p>
        </p:txBody>
      </p:sp>
      <p:sp>
        <p:nvSpPr>
          <p:cNvPr id="84" name="Image"/>
          <p:cNvSpPr>
            <a:spLocks noGrp="1"/>
          </p:cNvSpPr>
          <p:nvPr>
            <p:ph type="pic" sz="quarter" idx="14"/>
          </p:nvPr>
        </p:nvSpPr>
        <p:spPr>
          <a:xfrm>
            <a:off x="8670131" y="889001"/>
            <a:ext cx="7823439" cy="3911601"/>
          </a:xfrm>
          <a:prstGeom prst="rect">
            <a:avLst/>
          </a:prstGeom>
        </p:spPr>
        <p:txBody>
          <a:bodyPr lIns="91439" tIns="45719" rIns="91439" bIns="45719" anchor="t">
            <a:noAutofit/>
          </a:bodyPr>
          <a:lstStyle/>
          <a:p>
            <a:endParaRPr/>
          </a:p>
        </p:txBody>
      </p:sp>
      <p:sp>
        <p:nvSpPr>
          <p:cNvPr id="85" name="Image"/>
          <p:cNvSpPr>
            <a:spLocks noGrp="1"/>
          </p:cNvSpPr>
          <p:nvPr>
            <p:ph type="pic" idx="15"/>
          </p:nvPr>
        </p:nvSpPr>
        <p:spPr>
          <a:xfrm>
            <a:off x="-3166630" y="889000"/>
            <a:ext cx="15977088" cy="7988300"/>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1270039" y="254000"/>
            <a:ext cx="14800185" cy="2159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1270039" y="2590800"/>
            <a:ext cx="14800185" cy="6286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8488484" y="9296400"/>
            <a:ext cx="354264" cy="348813"/>
          </a:xfrm>
          <a:prstGeom prst="rect">
            <a:avLst/>
          </a:prstGeom>
          <a:ln w="12700">
            <a:miter lim="400000"/>
          </a:ln>
        </p:spPr>
        <p:txBody>
          <a:bodyPr wrap="none" lIns="50800" tIns="50800" rIns="50800" bIns="50800">
            <a:spAutoFit/>
          </a:bodyPr>
          <a:lstStyle>
            <a:lvl1pPr>
              <a:defRPr sz="16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1pPr>
      <a:lvl2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2pPr>
      <a:lvl3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3pPr>
      <a:lvl4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4pPr>
      <a:lvl5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5pPr>
      <a:lvl6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6pPr>
      <a:lvl7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7pPr>
      <a:lvl8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8pPr>
      <a:lvl9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1pPr>
      <a:lvl2pPr marL="0" marR="0" indent="2286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2pPr>
      <a:lvl3pPr marL="0" marR="0" indent="4572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3pPr>
      <a:lvl4pPr marL="0" marR="0" indent="6858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4pPr>
      <a:lvl5pPr marL="0" marR="0" indent="9144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5pPr>
      <a:lvl6pPr marL="0" marR="0" indent="11430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6pPr>
      <a:lvl7pPr marL="0" marR="0" indent="13716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7pPr>
      <a:lvl8pPr marL="0" marR="0" indent="16002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8pPr>
      <a:lvl9pPr marL="0" marR="0" indent="18288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9" name="LG_TE__SouthWest.jpg" descr="LG_TE__SouthWest.jpg"/>
          <p:cNvPicPr>
            <a:picLocks noChangeAspect="1"/>
          </p:cNvPicPr>
          <p:nvPr/>
        </p:nvPicPr>
        <p:blipFill>
          <a:blip r:embed="rId3"/>
          <a:stretch>
            <a:fillRect/>
          </a:stretch>
        </p:blipFill>
        <p:spPr>
          <a:xfrm>
            <a:off x="10882860" y="616264"/>
            <a:ext cx="3694194" cy="1660176"/>
          </a:xfrm>
          <a:prstGeom prst="rect">
            <a:avLst/>
          </a:prstGeom>
          <a:ln w="12700">
            <a:miter lim="400000"/>
          </a:ln>
        </p:spPr>
      </p:pic>
      <p:sp>
        <p:nvSpPr>
          <p:cNvPr id="122" name="sw.chair@britishtriathlon.org"/>
          <p:cNvSpPr txBox="1"/>
          <p:nvPr/>
        </p:nvSpPr>
        <p:spPr>
          <a:xfrm>
            <a:off x="11999741" y="9138928"/>
            <a:ext cx="3071354" cy="34881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1600" b="0" i="1"/>
            </a:lvl1pPr>
          </a:lstStyle>
          <a:p>
            <a:r>
              <a:rPr dirty="0"/>
              <a:t>sw.</a:t>
            </a:r>
            <a:r>
              <a:rPr lang="en-GB" dirty="0"/>
              <a:t>treasurer</a:t>
            </a:r>
            <a:r>
              <a:rPr dirty="0"/>
              <a:t>@britishtriathlon.org</a:t>
            </a:r>
          </a:p>
        </p:txBody>
      </p:sp>
      <p:sp>
        <p:nvSpPr>
          <p:cNvPr id="123" name="Welcome to our 2019 AGM and Awards"/>
          <p:cNvSpPr txBox="1"/>
          <p:nvPr/>
        </p:nvSpPr>
        <p:spPr>
          <a:xfrm>
            <a:off x="6526764" y="3940697"/>
            <a:ext cx="4352153" cy="67197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3700"/>
            </a:lvl1pPr>
          </a:lstStyle>
          <a:p>
            <a:r>
              <a:rPr lang="en-GB" dirty="0"/>
              <a:t>Treasurer’s Report</a:t>
            </a:r>
            <a:endParaRPr dirty="0"/>
          </a:p>
        </p:txBody>
      </p:sp>
      <p:sp>
        <p:nvSpPr>
          <p:cNvPr id="124" name="Your Regional Committee thanks you for coming"/>
          <p:cNvSpPr txBox="1"/>
          <p:nvPr/>
        </p:nvSpPr>
        <p:spPr>
          <a:xfrm>
            <a:off x="7358875" y="5452864"/>
            <a:ext cx="2622513" cy="10567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3100" i="1"/>
            </a:lvl1pPr>
          </a:lstStyle>
          <a:p>
            <a:r>
              <a:rPr lang="en-GB" dirty="0"/>
              <a:t>James Fox</a:t>
            </a:r>
          </a:p>
          <a:p>
            <a:r>
              <a:rPr lang="en-GB" dirty="0"/>
              <a:t>October 2023</a:t>
            </a:r>
            <a:endParaRPr dirty="0"/>
          </a:p>
        </p:txBody>
      </p:sp>
      <p:sp>
        <p:nvSpPr>
          <p:cNvPr id="2" name="Title 1">
            <a:extLst>
              <a:ext uri="{FF2B5EF4-FFF2-40B4-BE49-F238E27FC236}">
                <a16:creationId xmlns:a16="http://schemas.microsoft.com/office/drawing/2014/main" id="{BA456155-39CA-4604-9CDE-E943EB033939}"/>
              </a:ext>
            </a:extLst>
          </p:cNvPr>
          <p:cNvSpPr>
            <a:spLocks noGrp="1"/>
          </p:cNvSpPr>
          <p:nvPr>
            <p:ph type="title"/>
          </p:nvPr>
        </p:nvSpPr>
        <p:spPr/>
        <p:txBody>
          <a:bodyPr/>
          <a:lstStyle/>
          <a:p>
            <a:br>
              <a:rPr lang="en-GB" dirty="0"/>
            </a:br>
            <a:endParaRPr lang="en-GB" dirty="0"/>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5" name="LG_TE__SouthWest.jpg" descr="LG_TE__SouthWest.jpg"/>
          <p:cNvPicPr>
            <a:picLocks noChangeAspect="1"/>
          </p:cNvPicPr>
          <p:nvPr/>
        </p:nvPicPr>
        <p:blipFill>
          <a:blip r:embed="rId2"/>
          <a:stretch>
            <a:fillRect/>
          </a:stretch>
        </p:blipFill>
        <p:spPr>
          <a:xfrm>
            <a:off x="10882860" y="616264"/>
            <a:ext cx="3694194" cy="1660176"/>
          </a:xfrm>
          <a:prstGeom prst="rect">
            <a:avLst/>
          </a:prstGeom>
          <a:ln w="12700">
            <a:miter lim="400000"/>
          </a:ln>
        </p:spPr>
      </p:pic>
      <p:sp>
        <p:nvSpPr>
          <p:cNvPr id="176" name="Treasurers Statement"/>
          <p:cNvSpPr txBox="1"/>
          <p:nvPr/>
        </p:nvSpPr>
        <p:spPr>
          <a:xfrm>
            <a:off x="2528842" y="9138928"/>
            <a:ext cx="2088713" cy="34881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1600" b="0" i="1"/>
            </a:lvl1pPr>
          </a:lstStyle>
          <a:p>
            <a:r>
              <a:t>Treasurers Statement</a:t>
            </a:r>
          </a:p>
        </p:txBody>
      </p:sp>
      <p:sp>
        <p:nvSpPr>
          <p:cNvPr id="178" name="sw.chair@britishtriathlon.org"/>
          <p:cNvSpPr txBox="1"/>
          <p:nvPr/>
        </p:nvSpPr>
        <p:spPr>
          <a:xfrm>
            <a:off x="11999741" y="9138928"/>
            <a:ext cx="3071354" cy="34881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1600" b="0" i="1"/>
            </a:lvl1pPr>
          </a:lstStyle>
          <a:p>
            <a:r>
              <a:rPr dirty="0"/>
              <a:t>sw.</a:t>
            </a:r>
            <a:r>
              <a:rPr lang="en-GB" dirty="0"/>
              <a:t>treasurer</a:t>
            </a:r>
            <a:r>
              <a:rPr dirty="0"/>
              <a:t>@britishtriathlon.org</a:t>
            </a:r>
          </a:p>
        </p:txBody>
      </p:sp>
      <p:sp>
        <p:nvSpPr>
          <p:cNvPr id="179" name="Treasurers Statement"/>
          <p:cNvSpPr txBox="1"/>
          <p:nvPr/>
        </p:nvSpPr>
        <p:spPr>
          <a:xfrm>
            <a:off x="2792313" y="727151"/>
            <a:ext cx="5099153" cy="67197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spAutoFit/>
          </a:bodyPr>
          <a:lstStyle>
            <a:lvl1pPr algn="l">
              <a:defRPr sz="3700"/>
            </a:lvl1pPr>
          </a:lstStyle>
          <a:p>
            <a:r>
              <a:rPr dirty="0"/>
              <a:t>Treasurer</a:t>
            </a:r>
            <a:r>
              <a:rPr lang="en-GB" dirty="0"/>
              <a:t>'</a:t>
            </a:r>
            <a:r>
              <a:rPr dirty="0"/>
              <a:t>s Statement</a:t>
            </a:r>
          </a:p>
        </p:txBody>
      </p:sp>
      <p:sp>
        <p:nvSpPr>
          <p:cNvPr id="180" name="Line"/>
          <p:cNvSpPr/>
          <p:nvPr/>
        </p:nvSpPr>
        <p:spPr>
          <a:xfrm>
            <a:off x="2744283" y="1684867"/>
            <a:ext cx="7721552" cy="1"/>
          </a:xfrm>
          <a:prstGeom prst="line">
            <a:avLst/>
          </a:prstGeom>
          <a:ln w="25400">
            <a:solidFill>
              <a:srgbClr val="000000"/>
            </a:solidFill>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sz="2200"/>
          </a:p>
        </p:txBody>
      </p:sp>
      <p:sp>
        <p:nvSpPr>
          <p:cNvPr id="182" name="Bank balance at 30th Sept 2018:  £5,852…"/>
          <p:cNvSpPr txBox="1">
            <a:spLocks noGrp="1"/>
          </p:cNvSpPr>
          <p:nvPr>
            <p:ph type="subTitle" sz="half" idx="1"/>
          </p:nvPr>
        </p:nvSpPr>
        <p:spPr>
          <a:xfrm>
            <a:off x="2709598" y="2446866"/>
            <a:ext cx="10825821" cy="6692061"/>
          </a:xfrm>
          <a:prstGeom prst="rect">
            <a:avLst/>
          </a:prstGeom>
        </p:spPr>
        <p:txBody>
          <a:bodyPr lIns="45719" tIns="45719" rIns="45719" bIns="45719" anchor="t">
            <a:normAutofit lnSpcReduction="10000"/>
          </a:bodyPr>
          <a:lstStyle/>
          <a:p>
            <a:pPr marL="342900" indent="-342900" algn="l" defTabSz="914400">
              <a:spcBef>
                <a:spcPts val="600"/>
              </a:spcBef>
              <a:buSzPct val="100000"/>
              <a:buFont typeface="Arial"/>
              <a:buChar char="•"/>
              <a:defRPr sz="2500"/>
            </a:pPr>
            <a:r>
              <a:rPr dirty="0"/>
              <a:t>Bank balance at </a:t>
            </a:r>
            <a:r>
              <a:rPr lang="en-GB" dirty="0"/>
              <a:t>30</a:t>
            </a:r>
            <a:r>
              <a:rPr lang="en-GB" baseline="30000" dirty="0"/>
              <a:t>th</a:t>
            </a:r>
            <a:r>
              <a:rPr lang="en-GB" dirty="0"/>
              <a:t> Sept 2022:	          £9,737</a:t>
            </a:r>
            <a:endParaRPr dirty="0"/>
          </a:p>
          <a:p>
            <a:pPr marL="342900" indent="-342900" algn="l" defTabSz="914400">
              <a:spcBef>
                <a:spcPts val="600"/>
              </a:spcBef>
              <a:buSzPct val="100000"/>
              <a:buFont typeface="Arial"/>
              <a:buChar char="•"/>
              <a:defRPr sz="2500"/>
            </a:pPr>
            <a:r>
              <a:rPr dirty="0"/>
              <a:t>Bank balance at </a:t>
            </a:r>
            <a:r>
              <a:rPr lang="en-GB" dirty="0"/>
              <a:t>31st Aug 2023</a:t>
            </a:r>
            <a:r>
              <a:rPr dirty="0"/>
              <a:t>:	          £</a:t>
            </a:r>
            <a:r>
              <a:rPr lang="en-GB" dirty="0"/>
              <a:t>6,891</a:t>
            </a:r>
            <a:endParaRPr dirty="0"/>
          </a:p>
          <a:p>
            <a:pPr marL="342900" indent="-342900" algn="l" defTabSz="914400">
              <a:spcBef>
                <a:spcPts val="600"/>
              </a:spcBef>
              <a:buSzPct val="100000"/>
              <a:buFont typeface="Arial"/>
              <a:buChar char="•"/>
              <a:defRPr sz="2500"/>
            </a:pPr>
            <a:endParaRPr dirty="0"/>
          </a:p>
          <a:p>
            <a:pPr marL="342900" indent="-342900" algn="l" defTabSz="914400">
              <a:spcBef>
                <a:spcPts val="600"/>
              </a:spcBef>
              <a:buSzPct val="100000"/>
              <a:buFont typeface="Arial"/>
              <a:buChar char="•"/>
              <a:defRPr sz="2500"/>
            </a:pPr>
            <a:r>
              <a:rPr dirty="0"/>
              <a:t>Compliance with policy of minimum bank balance £3,000 (lowest balance £</a:t>
            </a:r>
            <a:r>
              <a:rPr lang="en-GB" dirty="0"/>
              <a:t>6,891</a:t>
            </a:r>
            <a:r>
              <a:rPr dirty="0"/>
              <a:t> in </a:t>
            </a:r>
            <a:r>
              <a:rPr lang="en-GB" dirty="0"/>
              <a:t>Aug</a:t>
            </a:r>
            <a:r>
              <a:rPr dirty="0"/>
              <a:t> 20</a:t>
            </a:r>
            <a:r>
              <a:rPr lang="en-GB" dirty="0"/>
              <a:t>23</a:t>
            </a:r>
            <a:r>
              <a:rPr dirty="0"/>
              <a:t>).</a:t>
            </a:r>
          </a:p>
          <a:p>
            <a:pPr marL="342900" indent="-342900" algn="l" defTabSz="914400">
              <a:spcBef>
                <a:spcPts val="600"/>
              </a:spcBef>
              <a:buSzPct val="100000"/>
              <a:buFont typeface="Arial"/>
              <a:buChar char="•"/>
              <a:defRPr sz="2500"/>
            </a:pPr>
            <a:endParaRPr dirty="0"/>
          </a:p>
          <a:p>
            <a:pPr marL="342900" indent="-342900" algn="l" defTabSz="914400">
              <a:spcBef>
                <a:spcPts val="600"/>
              </a:spcBef>
              <a:buSzPct val="100000"/>
              <a:buFont typeface="Arial"/>
              <a:buChar char="•"/>
              <a:defRPr sz="2500"/>
            </a:pPr>
            <a:r>
              <a:rPr lang="en-GB" dirty="0"/>
              <a:t>Net spend in 2023:</a:t>
            </a:r>
          </a:p>
          <a:p>
            <a:pPr lvl="4" algn="l" defTabSz="914400">
              <a:spcBef>
                <a:spcPts val="600"/>
              </a:spcBef>
              <a:buSzPct val="100000"/>
              <a:defRPr sz="2500"/>
            </a:pPr>
            <a:r>
              <a:rPr lang="en-GB" dirty="0"/>
              <a:t>	50% contribution to IRC </a:t>
            </a:r>
            <a:r>
              <a:rPr lang="en-GB" dirty="0" err="1"/>
              <a:t>trisuits</a:t>
            </a:r>
            <a:r>
              <a:rPr lang="en-GB" dirty="0"/>
              <a:t>			£   693.00</a:t>
            </a:r>
          </a:p>
          <a:p>
            <a:pPr lvl="2" algn="l" defTabSz="914400">
              <a:spcBef>
                <a:spcPts val="600"/>
              </a:spcBef>
              <a:buSzPct val="100000"/>
              <a:defRPr sz="2500"/>
            </a:pPr>
            <a:r>
              <a:rPr lang="en-GB" dirty="0"/>
              <a:t>	IRC entry fees					£ 1,000.00</a:t>
            </a:r>
          </a:p>
          <a:p>
            <a:pPr lvl="2" algn="l" defTabSz="914400">
              <a:spcBef>
                <a:spcPts val="600"/>
              </a:spcBef>
              <a:buSzPct val="100000"/>
              <a:defRPr sz="2500"/>
            </a:pPr>
            <a:r>
              <a:rPr lang="en-GB" dirty="0"/>
              <a:t>          EDI grants x 2 					£   500.00</a:t>
            </a:r>
          </a:p>
          <a:p>
            <a:pPr lvl="2" algn="l" defTabSz="914400">
              <a:spcBef>
                <a:spcPts val="600"/>
              </a:spcBef>
              <a:buSzPct val="100000"/>
              <a:defRPr sz="2500"/>
            </a:pPr>
            <a:r>
              <a:rPr lang="en-GB" dirty="0"/>
              <a:t>	Bank fees						£    55.00</a:t>
            </a:r>
          </a:p>
          <a:p>
            <a:pPr lvl="2" algn="l" defTabSz="914400">
              <a:spcBef>
                <a:spcPts val="600"/>
              </a:spcBef>
              <a:buSzPct val="100000"/>
              <a:defRPr sz="2500"/>
            </a:pPr>
            <a:r>
              <a:rPr lang="en-GB" dirty="0"/>
              <a:t>	Committee expense claims			£   101.50</a:t>
            </a:r>
          </a:p>
          <a:p>
            <a:pPr lvl="2" algn="l" defTabSz="914400">
              <a:spcBef>
                <a:spcPts val="600"/>
              </a:spcBef>
              <a:buSzPct val="100000"/>
              <a:defRPr sz="2500"/>
            </a:pPr>
            <a:r>
              <a:rPr lang="en-GB" dirty="0"/>
              <a:t>	Total expenditure					£2,349.50</a:t>
            </a:r>
          </a:p>
          <a:p>
            <a:pPr marL="342900" lvl="1" indent="-342900" algn="l" defTabSz="914400">
              <a:spcBef>
                <a:spcPts val="600"/>
              </a:spcBef>
              <a:buSzPct val="100000"/>
              <a:buFont typeface="Arial"/>
              <a:buChar char="•"/>
              <a:defRPr sz="2500"/>
            </a:pPr>
            <a:endParaRPr lang="en-GB" dirty="0"/>
          </a:p>
          <a:p>
            <a:pPr marL="342900" lvl="1" indent="-342900" algn="l" defTabSz="914400">
              <a:spcBef>
                <a:spcPts val="600"/>
              </a:spcBef>
              <a:buSzPct val="100000"/>
              <a:buFont typeface="Arial"/>
              <a:buChar char="•"/>
              <a:defRPr sz="2500"/>
            </a:pPr>
            <a:r>
              <a:rPr lang="en-GB" dirty="0"/>
              <a:t>Parental contributions for hoodies, tech tops, dry robes, training day and 50% balance of </a:t>
            </a:r>
            <a:r>
              <a:rPr lang="en-GB" dirty="0" err="1"/>
              <a:t>trisuits</a:t>
            </a:r>
            <a:r>
              <a:rPr lang="en-GB" baseline="0" dirty="0"/>
              <a:t> offset expenditure on those items.</a:t>
            </a:r>
            <a:endParaRPr dirty="0"/>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 name="LG_TE__SouthWest.jpg" descr="LG_TE__SouthWest.jpg"/>
          <p:cNvPicPr>
            <a:picLocks noChangeAspect="1"/>
          </p:cNvPicPr>
          <p:nvPr/>
        </p:nvPicPr>
        <p:blipFill>
          <a:blip r:embed="rId2"/>
          <a:stretch>
            <a:fillRect/>
          </a:stretch>
        </p:blipFill>
        <p:spPr>
          <a:xfrm>
            <a:off x="10882860" y="616264"/>
            <a:ext cx="3694194" cy="1660176"/>
          </a:xfrm>
          <a:prstGeom prst="rect">
            <a:avLst/>
          </a:prstGeom>
          <a:ln w="12700">
            <a:miter lim="400000"/>
          </a:ln>
        </p:spPr>
      </p:pic>
      <p:sp>
        <p:nvSpPr>
          <p:cNvPr id="195" name="Treasurers Statement"/>
          <p:cNvSpPr txBox="1"/>
          <p:nvPr/>
        </p:nvSpPr>
        <p:spPr>
          <a:xfrm>
            <a:off x="2528842" y="9138928"/>
            <a:ext cx="2088713" cy="34881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1600" b="0" i="1"/>
            </a:lvl1pPr>
          </a:lstStyle>
          <a:p>
            <a:r>
              <a:t>Treasurers Statement</a:t>
            </a:r>
          </a:p>
        </p:txBody>
      </p:sp>
      <p:sp>
        <p:nvSpPr>
          <p:cNvPr id="197" name="sw.chair@britishtriathlon.org"/>
          <p:cNvSpPr txBox="1"/>
          <p:nvPr/>
        </p:nvSpPr>
        <p:spPr>
          <a:xfrm>
            <a:off x="11999741" y="9138928"/>
            <a:ext cx="3071354" cy="34881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1600" b="0" i="1"/>
            </a:lvl1pPr>
          </a:lstStyle>
          <a:p>
            <a:r>
              <a:rPr dirty="0"/>
              <a:t>sw.</a:t>
            </a:r>
            <a:r>
              <a:rPr lang="en-GB" dirty="0"/>
              <a:t>treasurer</a:t>
            </a:r>
            <a:r>
              <a:rPr dirty="0"/>
              <a:t>@britishtriathlon.org</a:t>
            </a:r>
          </a:p>
        </p:txBody>
      </p:sp>
      <p:sp>
        <p:nvSpPr>
          <p:cNvPr id="198" name="Treasurers Statement - Outgoings"/>
          <p:cNvSpPr txBox="1"/>
          <p:nvPr/>
        </p:nvSpPr>
        <p:spPr>
          <a:xfrm>
            <a:off x="2792312" y="727151"/>
            <a:ext cx="7755328" cy="67197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spAutoFit/>
          </a:bodyPr>
          <a:lstStyle>
            <a:lvl1pPr algn="l">
              <a:defRPr sz="3700"/>
            </a:lvl1pPr>
          </a:lstStyle>
          <a:p>
            <a:r>
              <a:rPr dirty="0"/>
              <a:t>Treasurer</a:t>
            </a:r>
            <a:r>
              <a:rPr lang="en-GB" dirty="0"/>
              <a:t>'</a:t>
            </a:r>
            <a:r>
              <a:rPr dirty="0"/>
              <a:t>s Statement </a:t>
            </a:r>
            <a:r>
              <a:rPr lang="en-GB" dirty="0"/>
              <a:t>–</a:t>
            </a:r>
            <a:r>
              <a:rPr dirty="0"/>
              <a:t> </a:t>
            </a:r>
            <a:r>
              <a:rPr lang="en-GB" dirty="0"/>
              <a:t>Incoming</a:t>
            </a:r>
            <a:endParaRPr dirty="0"/>
          </a:p>
        </p:txBody>
      </p:sp>
      <p:sp>
        <p:nvSpPr>
          <p:cNvPr id="199" name="Line"/>
          <p:cNvSpPr/>
          <p:nvPr/>
        </p:nvSpPr>
        <p:spPr>
          <a:xfrm>
            <a:off x="2744283" y="1684867"/>
            <a:ext cx="7721552" cy="1"/>
          </a:xfrm>
          <a:prstGeom prst="line">
            <a:avLst/>
          </a:prstGeom>
          <a:ln w="25400">
            <a:solidFill>
              <a:srgbClr val="000000"/>
            </a:solidFill>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sz="2200"/>
          </a:p>
        </p:txBody>
      </p:sp>
      <p:graphicFrame>
        <p:nvGraphicFramePr>
          <p:cNvPr id="201" name="Content Placeholder 3"/>
          <p:cNvGraphicFramePr/>
          <p:nvPr>
            <p:extLst>
              <p:ext uri="{D42A27DB-BD31-4B8C-83A1-F6EECF244321}">
                <p14:modId xmlns:p14="http://schemas.microsoft.com/office/powerpoint/2010/main" val="1125824844"/>
              </p:ext>
            </p:extLst>
          </p:nvPr>
        </p:nvGraphicFramePr>
        <p:xfrm>
          <a:off x="4018193" y="2820051"/>
          <a:ext cx="9404466" cy="4198881"/>
        </p:xfrm>
        <a:graphic>
          <a:graphicData uri="http://schemas.openxmlformats.org/drawingml/2006/table">
            <a:tbl>
              <a:tblPr firstRow="1" bandRow="1">
                <a:tableStyleId>{5C22544A-7EE6-4342-B048-85BDC9FD1C3A}</a:tableStyleId>
              </a:tblPr>
              <a:tblGrid>
                <a:gridCol w="5465563">
                  <a:extLst>
                    <a:ext uri="{9D8B030D-6E8A-4147-A177-3AD203B41FA5}">
                      <a16:colId xmlns:a16="http://schemas.microsoft.com/office/drawing/2014/main" val="20000"/>
                    </a:ext>
                  </a:extLst>
                </a:gridCol>
                <a:gridCol w="3938903">
                  <a:extLst>
                    <a:ext uri="{9D8B030D-6E8A-4147-A177-3AD203B41FA5}">
                      <a16:colId xmlns:a16="http://schemas.microsoft.com/office/drawing/2014/main" val="20001"/>
                    </a:ext>
                  </a:extLst>
                </a:gridCol>
              </a:tblGrid>
              <a:tr h="627194">
                <a:tc>
                  <a:txBody>
                    <a:bodyPr/>
                    <a:lstStyle/>
                    <a:p>
                      <a:pPr algn="l" defTabSz="914400">
                        <a:defRPr sz="1800" b="0">
                          <a:solidFill>
                            <a:srgbClr val="000000"/>
                          </a:solidFill>
                        </a:defRPr>
                      </a:pPr>
                      <a:r>
                        <a:rPr dirty="0">
                          <a:sym typeface="Calibri"/>
                        </a:rPr>
                        <a:t>Description</a:t>
                      </a:r>
                      <a:endParaRPr b="1" dirty="0">
                        <a:solidFill>
                          <a:srgbClr val="FFFFFF"/>
                        </a:solidFill>
                        <a:latin typeface="Calibri"/>
                        <a:ea typeface="Calibri"/>
                        <a:cs typeface="Calibri"/>
                        <a:sym typeface="Calibri"/>
                      </a:endParaRPr>
                    </a:p>
                  </a:txBody>
                  <a:tcPr marL="45720" marR="45720" horzOverflow="overflow"/>
                </a:tc>
                <a:tc>
                  <a:txBody>
                    <a:bodyPr/>
                    <a:lstStyle/>
                    <a:p>
                      <a:pPr defTabSz="914400">
                        <a:defRPr sz="1800" b="0">
                          <a:solidFill>
                            <a:srgbClr val="000000"/>
                          </a:solidFill>
                        </a:defRPr>
                      </a:pPr>
                      <a:r>
                        <a:rPr lang="en-GB" b="0" dirty="0">
                          <a:solidFill>
                            <a:srgbClr val="000000"/>
                          </a:solidFill>
                          <a:latin typeface="+mn-lt"/>
                          <a:ea typeface="+mn-ea"/>
                          <a:cs typeface="+mn-cs"/>
                          <a:sym typeface="Calibri"/>
                        </a:rPr>
                        <a:t>Amount</a:t>
                      </a:r>
                      <a:endParaRPr b="1" dirty="0">
                        <a:solidFill>
                          <a:srgbClr val="FFFFFF"/>
                        </a:solidFill>
                        <a:latin typeface="Calibri"/>
                        <a:ea typeface="Calibri"/>
                        <a:cs typeface="Calibri"/>
                        <a:sym typeface="Calibri"/>
                      </a:endParaRPr>
                    </a:p>
                  </a:txBody>
                  <a:tcPr marL="45720" marR="45720" horzOverflow="overflow"/>
                </a:tc>
                <a:extLst>
                  <a:ext uri="{0D108BD9-81ED-4DB2-BD59-A6C34878D82A}">
                    <a16:rowId xmlns:a16="http://schemas.microsoft.com/office/drawing/2014/main" val="10000"/>
                  </a:ext>
                </a:extLst>
              </a:tr>
              <a:tr h="640903">
                <a:tc>
                  <a:txBody>
                    <a:bodyPr/>
                    <a:lstStyle/>
                    <a:p>
                      <a:pPr algn="l"/>
                      <a:r>
                        <a:rPr lang="en-GB" dirty="0"/>
                        <a:t>Triathlon England Regional</a:t>
                      </a:r>
                      <a:r>
                        <a:rPr lang="en-GB" baseline="0" dirty="0"/>
                        <a:t> Grant</a:t>
                      </a:r>
                      <a:endParaRPr lang="en-GB" dirty="0"/>
                    </a:p>
                  </a:txBody>
                  <a:tcPr/>
                </a:tc>
                <a:tc>
                  <a:txBody>
                    <a:bodyPr/>
                    <a:lstStyle/>
                    <a:p>
                      <a:pPr defTabSz="914400">
                        <a:defRPr sz="1800"/>
                      </a:pPr>
                      <a:r>
                        <a:rPr lang="en-GB" dirty="0">
                          <a:latin typeface="+mn-lt"/>
                          <a:ea typeface="+mn-ea"/>
                          <a:cs typeface="+mn-cs"/>
                          <a:sym typeface="Calibri"/>
                        </a:rPr>
                        <a:t>(£1,000 re</a:t>
                      </a:r>
                      <a:r>
                        <a:rPr lang="en-GB" baseline="0" dirty="0">
                          <a:latin typeface="+mn-lt"/>
                          <a:ea typeface="+mn-ea"/>
                          <a:cs typeface="+mn-cs"/>
                          <a:sym typeface="Calibri"/>
                        </a:rPr>
                        <a:t>ceived post account date)</a:t>
                      </a:r>
                      <a:endParaRPr dirty="0">
                        <a:latin typeface="Calibri"/>
                        <a:ea typeface="Calibri"/>
                        <a:cs typeface="Calibri"/>
                        <a:sym typeface="Calibri"/>
                      </a:endParaRPr>
                    </a:p>
                  </a:txBody>
                  <a:tcPr marL="45720" marR="45720" horzOverflow="overflow"/>
                </a:tc>
                <a:extLst>
                  <a:ext uri="{0D108BD9-81ED-4DB2-BD59-A6C34878D82A}">
                    <a16:rowId xmlns:a16="http://schemas.microsoft.com/office/drawing/2014/main" val="10001"/>
                  </a:ext>
                </a:extLst>
              </a:tr>
              <a:tr h="640903">
                <a:tc>
                  <a:txBody>
                    <a:bodyPr/>
                    <a:lstStyle/>
                    <a:p>
                      <a:pPr algn="l"/>
                      <a:r>
                        <a:rPr lang="en-GB" dirty="0"/>
                        <a:t>Bath</a:t>
                      </a:r>
                      <a:r>
                        <a:rPr lang="en-GB" baseline="0" dirty="0"/>
                        <a:t> Hub junior coaching events</a:t>
                      </a:r>
                      <a:endParaRPr lang="en-GB" dirty="0"/>
                    </a:p>
                  </a:txBody>
                  <a:tcPr/>
                </a:tc>
                <a:tc>
                  <a:txBody>
                    <a:bodyPr/>
                    <a:lstStyle/>
                    <a:p>
                      <a:pPr defTabSz="914400">
                        <a:defRPr sz="1800"/>
                      </a:pPr>
                      <a:r>
                        <a:rPr dirty="0">
                          <a:sym typeface="Calibri"/>
                        </a:rPr>
                        <a:t>£</a:t>
                      </a:r>
                      <a:r>
                        <a:rPr lang="en-GB" dirty="0">
                          <a:sym typeface="Calibri"/>
                        </a:rPr>
                        <a:t>338</a:t>
                      </a:r>
                      <a:endParaRPr dirty="0">
                        <a:latin typeface="Calibri"/>
                        <a:ea typeface="Calibri"/>
                        <a:cs typeface="Calibri"/>
                        <a:sym typeface="Calibri"/>
                      </a:endParaRPr>
                    </a:p>
                  </a:txBody>
                  <a:tcPr marL="45720" marR="45720" horzOverflow="overflow"/>
                </a:tc>
                <a:extLst>
                  <a:ext uri="{0D108BD9-81ED-4DB2-BD59-A6C34878D82A}">
                    <a16:rowId xmlns:a16="http://schemas.microsoft.com/office/drawing/2014/main" val="10002"/>
                  </a:ext>
                </a:extLst>
              </a:tr>
              <a:tr h="640903">
                <a:tc>
                  <a:txBody>
                    <a:bodyPr/>
                    <a:lstStyle/>
                    <a:p>
                      <a:pPr algn="l"/>
                      <a:r>
                        <a:rPr lang="en-GB" dirty="0"/>
                        <a:t>Petty</a:t>
                      </a:r>
                      <a:r>
                        <a:rPr lang="en-GB" baseline="0" dirty="0"/>
                        <a:t> cash paid back into bank</a:t>
                      </a:r>
                      <a:endParaRPr lang="en-GB" dirty="0"/>
                    </a:p>
                  </a:txBody>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sz="1800"/>
                      </a:pPr>
                      <a:r>
                        <a:rPr kumimoji="0" lang="en-GB" sz="1800" b="0" i="0" u="none" strike="noStrike" kern="0" cap="none" spc="0" normalizeH="0" baseline="0" noProof="0" dirty="0">
                          <a:ln>
                            <a:noFill/>
                          </a:ln>
                          <a:solidFill>
                            <a:srgbClr val="000000"/>
                          </a:solidFill>
                          <a:effectLst/>
                          <a:uLnTx/>
                          <a:uFillTx/>
                          <a:latin typeface="+mn-lt"/>
                          <a:sym typeface="Calibri"/>
                        </a:rPr>
                        <a:t>  £140</a:t>
                      </a:r>
                      <a:endParaRPr kumimoji="0" lang="en-GB" sz="1800" b="0" i="0" u="none" strike="noStrike" kern="0" cap="none" spc="0" normalizeH="0" baseline="0" noProof="0" dirty="0">
                        <a:ln>
                          <a:noFill/>
                        </a:ln>
                        <a:solidFill>
                          <a:srgbClr val="000000"/>
                        </a:solidFill>
                        <a:effectLst/>
                        <a:uLnTx/>
                        <a:uFillTx/>
                        <a:latin typeface="Calibri"/>
                        <a:ea typeface="Calibri"/>
                        <a:cs typeface="Calibri"/>
                        <a:sym typeface="Calibri"/>
                      </a:endParaRPr>
                    </a:p>
                  </a:txBody>
                  <a:tcPr marL="45720" marR="45720" horzOverflow="overflow"/>
                </a:tc>
                <a:extLst>
                  <a:ext uri="{0D108BD9-81ED-4DB2-BD59-A6C34878D82A}">
                    <a16:rowId xmlns:a16="http://schemas.microsoft.com/office/drawing/2014/main" val="10003"/>
                  </a:ext>
                </a:extLst>
              </a:tr>
              <a:tr h="1042553">
                <a:tc>
                  <a:txBody>
                    <a:bodyPr/>
                    <a:lstStyle/>
                    <a:p>
                      <a:pPr algn="l"/>
                      <a:r>
                        <a:rPr lang="en-GB" dirty="0"/>
                        <a:t>Parental Contributions</a:t>
                      </a:r>
                    </a:p>
                  </a:txBody>
                  <a:tcPr/>
                </a:tc>
                <a:tc>
                  <a:txBody>
                    <a:bodyPr/>
                    <a:lstStyle/>
                    <a:p>
                      <a:pPr defTabSz="914400">
                        <a:defRPr sz="1800"/>
                      </a:pPr>
                      <a:r>
                        <a:rPr dirty="0">
                          <a:sym typeface="Calibri"/>
                        </a:rPr>
                        <a:t>£</a:t>
                      </a:r>
                      <a:r>
                        <a:rPr lang="en-GB" dirty="0">
                          <a:sym typeface="Calibri"/>
                        </a:rPr>
                        <a:t>3,021</a:t>
                      </a:r>
                      <a:endParaRPr dirty="0">
                        <a:latin typeface="Calibri"/>
                        <a:ea typeface="Calibri"/>
                        <a:cs typeface="Calibri"/>
                        <a:sym typeface="Calibri"/>
                      </a:endParaRPr>
                    </a:p>
                  </a:txBody>
                  <a:tcPr marL="45720" marR="45720" horzOverflow="overflow"/>
                </a:tc>
                <a:extLst>
                  <a:ext uri="{0D108BD9-81ED-4DB2-BD59-A6C34878D82A}">
                    <a16:rowId xmlns:a16="http://schemas.microsoft.com/office/drawing/2014/main" val="10004"/>
                  </a:ext>
                </a:extLst>
              </a:tr>
              <a:tr h="606425">
                <a:tc>
                  <a:txBody>
                    <a:bodyPr/>
                    <a:lstStyle/>
                    <a:p>
                      <a:pPr algn="l"/>
                      <a:r>
                        <a:rPr lang="en-GB" dirty="0"/>
                        <a:t>Total Income</a:t>
                      </a:r>
                      <a:endParaRPr lang="en-GB" b="1" dirty="0"/>
                    </a:p>
                  </a:txBody>
                  <a:tcPr/>
                </a:tc>
                <a:tc>
                  <a:txBody>
                    <a:bodyPr/>
                    <a:lstStyle/>
                    <a:p>
                      <a:pPr defTabSz="914400">
                        <a:defRPr sz="1800"/>
                      </a:pPr>
                      <a:r>
                        <a:rPr dirty="0">
                          <a:sym typeface="Calibri"/>
                        </a:rPr>
                        <a:t>£</a:t>
                      </a:r>
                      <a:r>
                        <a:rPr lang="en-GB" dirty="0">
                          <a:sym typeface="Calibri"/>
                        </a:rPr>
                        <a:t>3,499</a:t>
                      </a:r>
                      <a:endParaRPr b="1" dirty="0">
                        <a:latin typeface="Calibri"/>
                        <a:ea typeface="Calibri"/>
                        <a:cs typeface="Calibri"/>
                        <a:sym typeface="Calibri"/>
                      </a:endParaRPr>
                    </a:p>
                  </a:txBody>
                  <a:tcPr marL="45720" marR="45720" horzOverflow="overflow"/>
                </a:tc>
                <a:extLst>
                  <a:ext uri="{0D108BD9-81ED-4DB2-BD59-A6C34878D82A}">
                    <a16:rowId xmlns:a16="http://schemas.microsoft.com/office/drawing/2014/main" val="10005"/>
                  </a:ext>
                </a:extLst>
              </a:tr>
            </a:tbl>
          </a:graphicData>
        </a:graphic>
      </p:graphicFrame>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 name="LG_TE__SouthWest.jpg" descr="LG_TE__SouthWest.jpg"/>
          <p:cNvPicPr>
            <a:picLocks noChangeAspect="1"/>
          </p:cNvPicPr>
          <p:nvPr/>
        </p:nvPicPr>
        <p:blipFill>
          <a:blip r:embed="rId2"/>
          <a:stretch>
            <a:fillRect/>
          </a:stretch>
        </p:blipFill>
        <p:spPr>
          <a:xfrm>
            <a:off x="10882860" y="616264"/>
            <a:ext cx="3694194" cy="1660176"/>
          </a:xfrm>
          <a:prstGeom prst="rect">
            <a:avLst/>
          </a:prstGeom>
          <a:ln w="12700">
            <a:miter lim="400000"/>
          </a:ln>
        </p:spPr>
      </p:pic>
      <p:sp>
        <p:nvSpPr>
          <p:cNvPr id="195" name="Treasurers Statement"/>
          <p:cNvSpPr txBox="1"/>
          <p:nvPr/>
        </p:nvSpPr>
        <p:spPr>
          <a:xfrm>
            <a:off x="2528842" y="9138928"/>
            <a:ext cx="2088713" cy="34881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1600" b="0" i="1"/>
            </a:lvl1pPr>
          </a:lstStyle>
          <a:p>
            <a:r>
              <a:t>Treasurers Statement</a:t>
            </a:r>
          </a:p>
        </p:txBody>
      </p:sp>
      <p:sp>
        <p:nvSpPr>
          <p:cNvPr id="197" name="sw.chair@britishtriathlon.org"/>
          <p:cNvSpPr txBox="1"/>
          <p:nvPr/>
        </p:nvSpPr>
        <p:spPr>
          <a:xfrm>
            <a:off x="11999741" y="9138928"/>
            <a:ext cx="3071354" cy="34881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1600" b="0" i="1"/>
            </a:lvl1pPr>
          </a:lstStyle>
          <a:p>
            <a:r>
              <a:rPr dirty="0"/>
              <a:t>sw.</a:t>
            </a:r>
            <a:r>
              <a:rPr lang="en-GB" dirty="0"/>
              <a:t>treasurer</a:t>
            </a:r>
            <a:r>
              <a:rPr dirty="0"/>
              <a:t>@britishtriathlon.org</a:t>
            </a:r>
          </a:p>
        </p:txBody>
      </p:sp>
      <p:sp>
        <p:nvSpPr>
          <p:cNvPr id="198" name="Treasurers Statement - Outgoings"/>
          <p:cNvSpPr txBox="1"/>
          <p:nvPr/>
        </p:nvSpPr>
        <p:spPr>
          <a:xfrm>
            <a:off x="2792312" y="727151"/>
            <a:ext cx="7782580" cy="67197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spAutoFit/>
          </a:bodyPr>
          <a:lstStyle>
            <a:lvl1pPr algn="l">
              <a:defRPr sz="3700"/>
            </a:lvl1pPr>
          </a:lstStyle>
          <a:p>
            <a:r>
              <a:rPr dirty="0"/>
              <a:t>Treasurer</a:t>
            </a:r>
            <a:r>
              <a:rPr lang="en-GB" dirty="0"/>
              <a:t>'</a:t>
            </a:r>
            <a:r>
              <a:rPr dirty="0"/>
              <a:t>s Statement - Outgoing</a:t>
            </a:r>
          </a:p>
        </p:txBody>
      </p:sp>
      <p:sp>
        <p:nvSpPr>
          <p:cNvPr id="199" name="Line"/>
          <p:cNvSpPr/>
          <p:nvPr/>
        </p:nvSpPr>
        <p:spPr>
          <a:xfrm>
            <a:off x="2744283" y="1684867"/>
            <a:ext cx="7721552" cy="1"/>
          </a:xfrm>
          <a:prstGeom prst="line">
            <a:avLst/>
          </a:prstGeom>
          <a:ln w="25400">
            <a:solidFill>
              <a:srgbClr val="000000"/>
            </a:solidFill>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sz="2200"/>
          </a:p>
        </p:txBody>
      </p:sp>
      <p:graphicFrame>
        <p:nvGraphicFramePr>
          <p:cNvPr id="201" name="Content Placeholder 3"/>
          <p:cNvGraphicFramePr/>
          <p:nvPr>
            <p:extLst>
              <p:ext uri="{D42A27DB-BD31-4B8C-83A1-F6EECF244321}">
                <p14:modId xmlns:p14="http://schemas.microsoft.com/office/powerpoint/2010/main" val="3158652392"/>
              </p:ext>
            </p:extLst>
          </p:nvPr>
        </p:nvGraphicFramePr>
        <p:xfrm>
          <a:off x="4018194" y="2820050"/>
          <a:ext cx="9517222" cy="4581772"/>
        </p:xfrm>
        <a:graphic>
          <a:graphicData uri="http://schemas.openxmlformats.org/drawingml/2006/table">
            <a:tbl>
              <a:tblPr firstRow="1" bandRow="1">
                <a:tableStyleId>{4C3C2611-4C71-4FC5-86AE-919BDF0F9419}</a:tableStyleId>
              </a:tblPr>
              <a:tblGrid>
                <a:gridCol w="5531093">
                  <a:extLst>
                    <a:ext uri="{9D8B030D-6E8A-4147-A177-3AD203B41FA5}">
                      <a16:colId xmlns:a16="http://schemas.microsoft.com/office/drawing/2014/main" val="20000"/>
                    </a:ext>
                  </a:extLst>
                </a:gridCol>
                <a:gridCol w="3986129">
                  <a:extLst>
                    <a:ext uri="{9D8B030D-6E8A-4147-A177-3AD203B41FA5}">
                      <a16:colId xmlns:a16="http://schemas.microsoft.com/office/drawing/2014/main" val="20001"/>
                    </a:ext>
                  </a:extLst>
                </a:gridCol>
              </a:tblGrid>
              <a:tr h="749644">
                <a:tc>
                  <a:txBody>
                    <a:bodyPr/>
                    <a:lstStyle/>
                    <a:p>
                      <a:pPr algn="l" defTabSz="914400">
                        <a:defRPr sz="1800" b="0">
                          <a:solidFill>
                            <a:srgbClr val="000000"/>
                          </a:solidFill>
                        </a:defRPr>
                      </a:pPr>
                      <a:r>
                        <a:rPr b="1" dirty="0">
                          <a:solidFill>
                            <a:srgbClr val="FFFFFF"/>
                          </a:solidFill>
                          <a:latin typeface="Calibri"/>
                          <a:ea typeface="Calibri"/>
                          <a:cs typeface="Calibri"/>
                          <a:sym typeface="Calibri"/>
                        </a:rPr>
                        <a:t>Description</a:t>
                      </a:r>
                    </a:p>
                  </a:txBody>
                  <a:tcPr marL="45720" marR="45720" horzOverflow="overflow">
                    <a:lnL w="12700">
                      <a:solidFill>
                        <a:srgbClr val="FFFFFF"/>
                      </a:solidFill>
                    </a:lnL>
                    <a:lnR w="12700">
                      <a:solidFill>
                        <a:srgbClr val="FFFFFF"/>
                      </a:solidFill>
                    </a:lnR>
                    <a:lnT w="12700">
                      <a:solidFill>
                        <a:srgbClr val="FFFFFF"/>
                      </a:solidFill>
                    </a:lnT>
                    <a:lnB w="38100">
                      <a:solidFill>
                        <a:srgbClr val="FFFFFF"/>
                      </a:solidFill>
                    </a:lnB>
                    <a:solidFill>
                      <a:srgbClr val="4F81BD"/>
                    </a:solidFill>
                  </a:tcPr>
                </a:tc>
                <a:tc>
                  <a:txBody>
                    <a:bodyPr/>
                    <a:lstStyle/>
                    <a:p>
                      <a:pPr defTabSz="914400">
                        <a:defRPr sz="1800" b="0">
                          <a:solidFill>
                            <a:srgbClr val="000000"/>
                          </a:solidFill>
                        </a:defRPr>
                      </a:pPr>
                      <a:r>
                        <a:rPr lang="en-GB" b="1" dirty="0">
                          <a:solidFill>
                            <a:srgbClr val="FFFFFF"/>
                          </a:solidFill>
                          <a:latin typeface="Calibri"/>
                          <a:ea typeface="Calibri"/>
                          <a:cs typeface="Calibri"/>
                          <a:sym typeface="Calibri"/>
                        </a:rPr>
                        <a:t>Amount</a:t>
                      </a:r>
                      <a:endParaRPr b="1" dirty="0">
                        <a:solidFill>
                          <a:srgbClr val="FFFFFF"/>
                        </a:solidFill>
                        <a:latin typeface="Calibri"/>
                        <a:ea typeface="Calibri"/>
                        <a:cs typeface="Calibri"/>
                        <a:sym typeface="Calibri"/>
                      </a:endParaRPr>
                    </a:p>
                  </a:txBody>
                  <a:tcPr marL="45720" marR="45720" horzOverflow="overflow">
                    <a:lnL w="12700">
                      <a:solidFill>
                        <a:srgbClr val="FFFFFF"/>
                      </a:solidFill>
                    </a:lnL>
                    <a:lnR w="12700">
                      <a:solidFill>
                        <a:srgbClr val="FFFFFF"/>
                      </a:solidFill>
                    </a:lnR>
                    <a:lnT w="12700">
                      <a:solidFill>
                        <a:srgbClr val="FFFFFF"/>
                      </a:solidFill>
                    </a:lnT>
                    <a:lnB w="38100">
                      <a:solidFill>
                        <a:srgbClr val="FFFFFF"/>
                      </a:solidFill>
                    </a:lnB>
                    <a:solidFill>
                      <a:srgbClr val="4F81BD"/>
                    </a:solidFill>
                  </a:tcPr>
                </a:tc>
                <a:extLst>
                  <a:ext uri="{0D108BD9-81ED-4DB2-BD59-A6C34878D82A}">
                    <a16:rowId xmlns:a16="http://schemas.microsoft.com/office/drawing/2014/main" val="10000"/>
                  </a:ext>
                </a:extLst>
              </a:tr>
              <a:tr h="749644">
                <a:tc>
                  <a:txBody>
                    <a:bodyPr/>
                    <a:lstStyle/>
                    <a:p>
                      <a:pPr algn="l" defTabSz="914400">
                        <a:defRPr sz="1800"/>
                      </a:pPr>
                      <a:r>
                        <a:rPr dirty="0">
                          <a:latin typeface="Calibri"/>
                          <a:ea typeface="Calibri"/>
                          <a:cs typeface="Calibri"/>
                          <a:sym typeface="Calibri"/>
                        </a:rPr>
                        <a:t>Junior Development</a:t>
                      </a:r>
                    </a:p>
                  </a:txBody>
                  <a:tcPr marL="45720" marR="45720" horzOverflow="overflow">
                    <a:lnL w="12700">
                      <a:solidFill>
                        <a:srgbClr val="FFFFFF"/>
                      </a:solidFill>
                    </a:lnL>
                    <a:lnR w="12700">
                      <a:solidFill>
                        <a:srgbClr val="FFFFFF"/>
                      </a:solidFill>
                    </a:lnR>
                    <a:lnT w="38100">
                      <a:solidFill>
                        <a:srgbClr val="FFFFFF"/>
                      </a:solidFill>
                    </a:lnT>
                    <a:lnB w="12700">
                      <a:solidFill>
                        <a:srgbClr val="FFFFFF"/>
                      </a:solidFill>
                    </a:lnB>
                    <a:solidFill>
                      <a:srgbClr val="CFD7E7"/>
                    </a:solidFill>
                  </a:tcPr>
                </a:tc>
                <a:tc>
                  <a:txBody>
                    <a:bodyPr/>
                    <a:lstStyle/>
                    <a:p>
                      <a:pPr defTabSz="914400">
                        <a:defRPr sz="1800"/>
                      </a:pPr>
                      <a:r>
                        <a:rPr dirty="0">
                          <a:latin typeface="Calibri"/>
                          <a:ea typeface="Calibri"/>
                          <a:cs typeface="Calibri"/>
                          <a:sym typeface="Calibri"/>
                        </a:rPr>
                        <a:t>£</a:t>
                      </a:r>
                      <a:r>
                        <a:rPr lang="en-GB" dirty="0">
                          <a:latin typeface="Calibri"/>
                          <a:ea typeface="Calibri"/>
                          <a:cs typeface="Calibri"/>
                          <a:sym typeface="Calibri"/>
                        </a:rPr>
                        <a:t>3,708</a:t>
                      </a:r>
                      <a:endParaRPr dirty="0">
                        <a:latin typeface="Calibri"/>
                        <a:ea typeface="Calibri"/>
                        <a:cs typeface="Calibri"/>
                        <a:sym typeface="Calibri"/>
                      </a:endParaRPr>
                    </a:p>
                  </a:txBody>
                  <a:tcPr marL="45720" marR="45720" horzOverflow="overflow">
                    <a:lnL w="12700">
                      <a:solidFill>
                        <a:srgbClr val="FFFFFF"/>
                      </a:solidFill>
                    </a:lnL>
                    <a:lnR w="12700">
                      <a:solidFill>
                        <a:srgbClr val="FFFFFF"/>
                      </a:solidFill>
                    </a:lnR>
                    <a:lnT w="38100">
                      <a:solidFill>
                        <a:srgbClr val="FFFFFF"/>
                      </a:solidFill>
                    </a:lnT>
                    <a:lnB w="12700">
                      <a:solidFill>
                        <a:srgbClr val="FFFFFF"/>
                      </a:solidFill>
                    </a:lnB>
                    <a:solidFill>
                      <a:srgbClr val="CFD7E7"/>
                    </a:solidFill>
                  </a:tcPr>
                </a:tc>
                <a:extLst>
                  <a:ext uri="{0D108BD9-81ED-4DB2-BD59-A6C34878D82A}">
                    <a16:rowId xmlns:a16="http://schemas.microsoft.com/office/drawing/2014/main" val="10001"/>
                  </a:ext>
                </a:extLst>
              </a:tr>
              <a:tr h="724822">
                <a:tc>
                  <a:txBody>
                    <a:bodyPr/>
                    <a:lstStyle/>
                    <a:p>
                      <a:pPr algn="l" defTabSz="914400">
                        <a:defRPr sz="1800"/>
                      </a:pPr>
                      <a:r>
                        <a:rPr lang="en-GB" dirty="0">
                          <a:latin typeface="Calibri"/>
                          <a:ea typeface="Calibri"/>
                          <a:cs typeface="Calibri"/>
                          <a:sym typeface="Calibri"/>
                        </a:rPr>
                        <a:t>BTF</a:t>
                      </a:r>
                      <a:r>
                        <a:rPr lang="en-GB" baseline="0" dirty="0">
                          <a:latin typeface="Calibri"/>
                          <a:ea typeface="Calibri"/>
                          <a:cs typeface="Calibri"/>
                          <a:sym typeface="Calibri"/>
                        </a:rPr>
                        <a:t> invoices*</a:t>
                      </a:r>
                      <a:endParaRPr dirty="0">
                        <a:latin typeface="Calibri"/>
                        <a:ea typeface="Calibri"/>
                        <a:cs typeface="Calibri"/>
                        <a:sym typeface="Calibri"/>
                      </a:endParaRP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E8ECF4"/>
                    </a:solidFill>
                  </a:tcPr>
                </a:tc>
                <a:tc>
                  <a:txBody>
                    <a:bodyPr/>
                    <a:lstStyle/>
                    <a:p>
                      <a:pPr defTabSz="914400">
                        <a:defRPr sz="1800"/>
                      </a:pPr>
                      <a:r>
                        <a:rPr dirty="0">
                          <a:latin typeface="Calibri"/>
                          <a:ea typeface="Calibri"/>
                          <a:cs typeface="Calibri"/>
                          <a:sym typeface="Calibri"/>
                        </a:rPr>
                        <a:t>£</a:t>
                      </a:r>
                      <a:r>
                        <a:rPr lang="en-GB" dirty="0">
                          <a:latin typeface="Calibri"/>
                          <a:ea typeface="Calibri"/>
                          <a:cs typeface="Calibri"/>
                          <a:sym typeface="Calibri"/>
                        </a:rPr>
                        <a:t>1,980</a:t>
                      </a:r>
                      <a:endParaRPr dirty="0">
                        <a:latin typeface="Calibri"/>
                        <a:ea typeface="Calibri"/>
                        <a:cs typeface="Calibri"/>
                        <a:sym typeface="Calibri"/>
                      </a:endParaRP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E8ECF4"/>
                    </a:solidFill>
                  </a:tcPr>
                </a:tc>
                <a:extLst>
                  <a:ext uri="{0D108BD9-81ED-4DB2-BD59-A6C34878D82A}">
                    <a16:rowId xmlns:a16="http://schemas.microsoft.com/office/drawing/2014/main" val="10002"/>
                  </a:ext>
                </a:extLst>
              </a:tr>
              <a:tr h="840752">
                <a:tc>
                  <a:txBody>
                    <a:bodyPr/>
                    <a:lstStyle/>
                    <a:p>
                      <a:pPr algn="l" defTabSz="914400">
                        <a:defRPr sz="1800"/>
                      </a:pPr>
                      <a:r>
                        <a:rPr lang="en-GB" dirty="0">
                          <a:latin typeface="Calibri"/>
                          <a:ea typeface="Calibri"/>
                          <a:cs typeface="Calibri"/>
                          <a:sym typeface="Calibri"/>
                        </a:rPr>
                        <a:t>EDI</a:t>
                      </a:r>
                      <a:r>
                        <a:rPr lang="en-GB" baseline="0" dirty="0">
                          <a:latin typeface="Calibri"/>
                          <a:ea typeface="Calibri"/>
                          <a:cs typeface="Calibri"/>
                          <a:sym typeface="Calibri"/>
                        </a:rPr>
                        <a:t> grants</a:t>
                      </a:r>
                      <a:endParaRPr dirty="0">
                        <a:latin typeface="Calibri"/>
                        <a:ea typeface="Calibri"/>
                        <a:cs typeface="Calibri"/>
                        <a:sym typeface="Calibri"/>
                      </a:endParaRP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CFD7E7"/>
                    </a:solidFill>
                  </a:tcPr>
                </a:tc>
                <a:tc>
                  <a:txBody>
                    <a:bodyPr/>
                    <a:lstStyle/>
                    <a:p>
                      <a:pPr defTabSz="914400">
                        <a:defRPr sz="1800"/>
                      </a:pPr>
                      <a:r>
                        <a:rPr lang="en-GB" dirty="0">
                          <a:latin typeface="Calibri"/>
                          <a:ea typeface="Calibri"/>
                          <a:cs typeface="Calibri"/>
                          <a:sym typeface="Calibri"/>
                        </a:rPr>
                        <a:t>£500</a:t>
                      </a:r>
                      <a:endParaRPr dirty="0">
                        <a:latin typeface="Calibri"/>
                        <a:ea typeface="Calibri"/>
                        <a:cs typeface="Calibri"/>
                        <a:sym typeface="Calibri"/>
                      </a:endParaRP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CFD7E7"/>
                    </a:solidFill>
                  </a:tcPr>
                </a:tc>
                <a:extLst>
                  <a:ext uri="{0D108BD9-81ED-4DB2-BD59-A6C34878D82A}">
                    <a16:rowId xmlns:a16="http://schemas.microsoft.com/office/drawing/2014/main" val="10003"/>
                  </a:ext>
                </a:extLst>
              </a:tr>
              <a:tr h="792088">
                <a:tc>
                  <a:txBody>
                    <a:bodyPr/>
                    <a:lstStyle/>
                    <a:p>
                      <a:pPr algn="l" defTabSz="914400">
                        <a:defRPr sz="1800"/>
                      </a:pPr>
                      <a:r>
                        <a:rPr dirty="0">
                          <a:latin typeface="Calibri"/>
                          <a:ea typeface="Calibri"/>
                          <a:cs typeface="Calibri"/>
                          <a:sym typeface="Calibri"/>
                        </a:rPr>
                        <a:t>Committee &amp; AGM expenses</a:t>
                      </a:r>
                      <a:r>
                        <a:rPr lang="en-GB" dirty="0">
                          <a:latin typeface="Calibri"/>
                          <a:ea typeface="Calibri"/>
                          <a:cs typeface="Calibri"/>
                          <a:sym typeface="Calibri"/>
                        </a:rPr>
                        <a:t>, bank fees</a:t>
                      </a:r>
                      <a:endParaRPr dirty="0">
                        <a:latin typeface="Calibri"/>
                        <a:ea typeface="Calibri"/>
                        <a:cs typeface="Calibri"/>
                        <a:sym typeface="Calibri"/>
                      </a:endParaRP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E8ECF4"/>
                    </a:solidFill>
                  </a:tcPr>
                </a:tc>
                <a:tc>
                  <a:txBody>
                    <a:bodyPr/>
                    <a:lstStyle/>
                    <a:p>
                      <a:pPr defTabSz="914400">
                        <a:defRPr sz="1800"/>
                      </a:pPr>
                      <a:r>
                        <a:rPr dirty="0">
                          <a:latin typeface="Calibri"/>
                          <a:ea typeface="Calibri"/>
                          <a:cs typeface="Calibri"/>
                          <a:sym typeface="Calibri"/>
                        </a:rPr>
                        <a:t>£</a:t>
                      </a:r>
                      <a:r>
                        <a:rPr lang="en-GB" dirty="0">
                          <a:latin typeface="Calibri"/>
                          <a:ea typeface="Calibri"/>
                          <a:cs typeface="Calibri"/>
                          <a:sym typeface="Calibri"/>
                        </a:rPr>
                        <a:t>156</a:t>
                      </a:r>
                      <a:endParaRPr dirty="0">
                        <a:latin typeface="Calibri"/>
                        <a:ea typeface="Calibri"/>
                        <a:cs typeface="Calibri"/>
                        <a:sym typeface="Calibri"/>
                      </a:endParaRP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E8ECF4"/>
                    </a:solidFill>
                  </a:tcPr>
                </a:tc>
                <a:extLst>
                  <a:ext uri="{0D108BD9-81ED-4DB2-BD59-A6C34878D82A}">
                    <a16:rowId xmlns:a16="http://schemas.microsoft.com/office/drawing/2014/main" val="10004"/>
                  </a:ext>
                </a:extLst>
              </a:tr>
              <a:tr h="724822">
                <a:tc>
                  <a:txBody>
                    <a:bodyPr/>
                    <a:lstStyle/>
                    <a:p>
                      <a:pPr algn="l" defTabSz="914400">
                        <a:defRPr sz="1800"/>
                      </a:pPr>
                      <a:r>
                        <a:rPr b="1" dirty="0">
                          <a:latin typeface="Calibri"/>
                          <a:ea typeface="Calibri"/>
                          <a:cs typeface="Calibri"/>
                          <a:sym typeface="Calibri"/>
                        </a:rPr>
                        <a:t>Total Expenditure</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CFD7E7"/>
                    </a:solidFill>
                  </a:tcPr>
                </a:tc>
                <a:tc>
                  <a:txBody>
                    <a:bodyPr/>
                    <a:lstStyle/>
                    <a:p>
                      <a:pPr defTabSz="914400">
                        <a:defRPr sz="1800"/>
                      </a:pPr>
                      <a:r>
                        <a:rPr b="1" dirty="0">
                          <a:latin typeface="Calibri"/>
                          <a:ea typeface="Calibri"/>
                          <a:cs typeface="Calibri"/>
                          <a:sym typeface="Calibri"/>
                        </a:rPr>
                        <a:t>£</a:t>
                      </a:r>
                      <a:r>
                        <a:rPr lang="en-GB" b="1" dirty="0">
                          <a:latin typeface="Calibri"/>
                          <a:ea typeface="Calibri"/>
                          <a:cs typeface="Calibri"/>
                          <a:sym typeface="Calibri"/>
                        </a:rPr>
                        <a:t>6,344</a:t>
                      </a:r>
                      <a:endParaRPr b="1" dirty="0">
                        <a:latin typeface="Calibri"/>
                        <a:ea typeface="Calibri"/>
                        <a:cs typeface="Calibri"/>
                        <a:sym typeface="Calibri"/>
                      </a:endParaRP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CFD7E7"/>
                    </a:solidFill>
                  </a:tcPr>
                </a:tc>
                <a:extLst>
                  <a:ext uri="{0D108BD9-81ED-4DB2-BD59-A6C34878D82A}">
                    <a16:rowId xmlns:a16="http://schemas.microsoft.com/office/drawing/2014/main" val="10005"/>
                  </a:ext>
                </a:extLst>
              </a:tr>
            </a:tbl>
          </a:graphicData>
        </a:graphic>
      </p:graphicFrame>
      <p:sp>
        <p:nvSpPr>
          <p:cNvPr id="2" name="TextBox 1"/>
          <p:cNvSpPr txBox="1"/>
          <p:nvPr/>
        </p:nvSpPr>
        <p:spPr>
          <a:xfrm>
            <a:off x="3413547" y="7794381"/>
            <a:ext cx="10585176" cy="93358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l"/>
            <a:r>
              <a:rPr lang="en-GB" sz="1800" b="0" i="1" dirty="0"/>
              <a:t>* BTF invoice of £980 was repayment of a short term bridging loan when we did not have access to the committee bank account. The sum relates to prepayment for hoodies to be reimbursed by parents after accounting period end.</a:t>
            </a:r>
          </a:p>
        </p:txBody>
      </p:sp>
    </p:spTree>
    <p:extLst>
      <p:ext uri="{BB962C8B-B14F-4D97-AF65-F5344CB8AC3E}">
        <p14:creationId xmlns:p14="http://schemas.microsoft.com/office/powerpoint/2010/main" val="2233904756"/>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3" name="LG_TE__SouthWest.jpg" descr="LG_TE__SouthWest.jpg"/>
          <p:cNvPicPr>
            <a:picLocks noChangeAspect="1"/>
          </p:cNvPicPr>
          <p:nvPr/>
        </p:nvPicPr>
        <p:blipFill>
          <a:blip r:embed="rId3"/>
          <a:stretch>
            <a:fillRect/>
          </a:stretch>
        </p:blipFill>
        <p:spPr>
          <a:xfrm>
            <a:off x="10882860" y="616264"/>
            <a:ext cx="3694194" cy="1660176"/>
          </a:xfrm>
          <a:prstGeom prst="rect">
            <a:avLst/>
          </a:prstGeom>
          <a:ln w="12700">
            <a:miter lim="400000"/>
          </a:ln>
        </p:spPr>
      </p:pic>
      <p:sp>
        <p:nvSpPr>
          <p:cNvPr id="214" name="Treasurers Statement"/>
          <p:cNvSpPr txBox="1"/>
          <p:nvPr/>
        </p:nvSpPr>
        <p:spPr>
          <a:xfrm>
            <a:off x="2528842" y="9138928"/>
            <a:ext cx="2088713" cy="34881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1600" b="0" i="1"/>
            </a:lvl1pPr>
          </a:lstStyle>
          <a:p>
            <a:r>
              <a:t>Treasurers Statement</a:t>
            </a:r>
          </a:p>
        </p:txBody>
      </p:sp>
      <p:sp>
        <p:nvSpPr>
          <p:cNvPr id="216" name="sw.chair@britishtriathlon.org"/>
          <p:cNvSpPr txBox="1"/>
          <p:nvPr/>
        </p:nvSpPr>
        <p:spPr>
          <a:xfrm>
            <a:off x="11999741" y="9138928"/>
            <a:ext cx="3071354" cy="34881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1600" b="0" i="1"/>
            </a:lvl1pPr>
          </a:lstStyle>
          <a:p>
            <a:r>
              <a:rPr dirty="0"/>
              <a:t>sw.</a:t>
            </a:r>
            <a:r>
              <a:rPr lang="en-GB" dirty="0"/>
              <a:t>treasurer</a:t>
            </a:r>
            <a:r>
              <a:rPr dirty="0"/>
              <a:t>@britishtriathlon.org</a:t>
            </a:r>
          </a:p>
        </p:txBody>
      </p:sp>
      <p:sp>
        <p:nvSpPr>
          <p:cNvPr id="217" name="Treasurers Statement"/>
          <p:cNvSpPr txBox="1"/>
          <p:nvPr/>
        </p:nvSpPr>
        <p:spPr>
          <a:xfrm>
            <a:off x="2792313" y="727151"/>
            <a:ext cx="5099153" cy="67197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spAutoFit/>
          </a:bodyPr>
          <a:lstStyle>
            <a:lvl1pPr algn="l">
              <a:defRPr sz="3700"/>
            </a:lvl1pPr>
          </a:lstStyle>
          <a:p>
            <a:r>
              <a:rPr dirty="0"/>
              <a:t>Treasurer</a:t>
            </a:r>
            <a:r>
              <a:rPr lang="en-GB" dirty="0"/>
              <a:t>'</a:t>
            </a:r>
            <a:r>
              <a:rPr dirty="0"/>
              <a:t>s Statement</a:t>
            </a:r>
          </a:p>
        </p:txBody>
      </p:sp>
      <p:sp>
        <p:nvSpPr>
          <p:cNvPr id="218" name="Line"/>
          <p:cNvSpPr/>
          <p:nvPr/>
        </p:nvSpPr>
        <p:spPr>
          <a:xfrm>
            <a:off x="2744283" y="1684867"/>
            <a:ext cx="7721552" cy="1"/>
          </a:xfrm>
          <a:prstGeom prst="line">
            <a:avLst/>
          </a:prstGeom>
          <a:ln w="25400">
            <a:solidFill>
              <a:srgbClr val="000000"/>
            </a:solidFill>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sz="2200"/>
          </a:p>
        </p:txBody>
      </p:sp>
      <p:sp>
        <p:nvSpPr>
          <p:cNvPr id="220" name="Questions and close"/>
          <p:cNvSpPr txBox="1"/>
          <p:nvPr/>
        </p:nvSpPr>
        <p:spPr>
          <a:xfrm>
            <a:off x="7457459" y="4540812"/>
            <a:ext cx="2425344" cy="67197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3700"/>
            </a:lvl1pPr>
          </a:lstStyle>
          <a:p>
            <a:r>
              <a:rPr dirty="0"/>
              <a:t>Questions</a:t>
            </a:r>
          </a:p>
        </p:txBody>
      </p:sp>
    </p:spTree>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214</TotalTime>
  <Words>315</Words>
  <Application>Microsoft Macintosh PowerPoint</Application>
  <PresentationFormat>Custom</PresentationFormat>
  <Paragraphs>57</Paragraphs>
  <Slides>5</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Arial</vt:lpstr>
      <vt:lpstr>Calibri</vt:lpstr>
      <vt:lpstr>Helvetica Light</vt:lpstr>
      <vt:lpstr>Helvetica Neue</vt:lpstr>
      <vt:lpstr>Helvetica Neue Light</vt:lpstr>
      <vt:lpstr>Helvetica Neue Medium</vt:lpstr>
      <vt:lpstr>Helvetica Neue Thin</vt:lpstr>
      <vt:lpstr>White</vt:lpstr>
      <vt:lpstr>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Hepworth</dc:creator>
  <cp:lastModifiedBy>Microsoft Office User</cp:lastModifiedBy>
  <cp:revision>19</cp:revision>
  <cp:lastPrinted>2023-09-27T09:50:35Z</cp:lastPrinted>
  <dcterms:modified xsi:type="dcterms:W3CDTF">2023-10-01T11:56:54Z</dcterms:modified>
</cp:coreProperties>
</file>