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6"/>
  </p:handout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450DC0E2-D237-4344-92DD-BF3A94956803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C1154B68-ED2C-4543-BA7F-79C7C95995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92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5000" y="1609725"/>
            <a:ext cx="7994650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2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5000" y="1609725"/>
            <a:ext cx="3708081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989421" y="1609725"/>
            <a:ext cx="3708081" cy="410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4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714375" y="1825625"/>
            <a:ext cx="7858125" cy="366236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5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4921403" y="1825625"/>
            <a:ext cx="3651097" cy="366236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92150" y="1825625"/>
            <a:ext cx="3640138" cy="36623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2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1"/>
          </p:nvPr>
        </p:nvSpPr>
        <p:spPr>
          <a:xfrm>
            <a:off x="612775" y="1814513"/>
            <a:ext cx="7778750" cy="37084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6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92150" y="1825625"/>
            <a:ext cx="3640138" cy="36623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4978400" y="1825625"/>
            <a:ext cx="3470275" cy="366236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7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4" name="SmartArt Placeholder 3"/>
          <p:cNvSpPr>
            <a:spLocks noGrp="1"/>
          </p:cNvSpPr>
          <p:nvPr>
            <p:ph type="dgm" sz="quarter" idx="11"/>
          </p:nvPr>
        </p:nvSpPr>
        <p:spPr>
          <a:xfrm>
            <a:off x="635000" y="1724025"/>
            <a:ext cx="7937500" cy="386715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7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92150" y="1825625"/>
            <a:ext cx="3640138" cy="36623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4932363" y="1825625"/>
            <a:ext cx="3470275" cy="366236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6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488317" y="227013"/>
            <a:ext cx="6350146" cy="8509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4800" b="0" i="0" baseline="0">
                <a:solidFill>
                  <a:schemeClr val="bg1"/>
                </a:solidFill>
              </a:defRPr>
            </a:lvl1pPr>
            <a:lvl2pPr>
              <a:defRPr sz="3600" b="0" i="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 smtClean="0"/>
              <a:t>Slide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6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679" y="2177323"/>
            <a:ext cx="7881049" cy="2857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36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60" r:id="rId4"/>
    <p:sldLayoutId id="2147483658" r:id="rId5"/>
    <p:sldLayoutId id="2147483661" r:id="rId6"/>
    <p:sldLayoutId id="2147483659" r:id="rId7"/>
    <p:sldLayoutId id="2147483662" r:id="rId8"/>
    <p:sldLayoutId id="2147483663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6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point design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783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4999" y="1609725"/>
            <a:ext cx="8203463" cy="4527839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Question 32</a:t>
            </a:r>
            <a:r>
              <a:rPr lang="en-GB" sz="2400" dirty="0"/>
              <a:t> What would be the consequences be if your organisation is not successful in securing funding</a:t>
            </a:r>
            <a:r>
              <a:rPr lang="en-GB" sz="2400" dirty="0" smtClean="0"/>
              <a:t>?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Demonstrate the consequences of not receiving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funding on your organisation.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this will impact on your community and in particular the target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groups you work with.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6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4999" y="1609725"/>
            <a:ext cx="8203463" cy="4527839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Question 33</a:t>
            </a:r>
            <a:r>
              <a:rPr lang="en-GB" dirty="0"/>
              <a:t> Is there any other support or guidance that would help you at this time?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yes </a:t>
            </a:r>
            <a:r>
              <a:rPr lang="en-US" sz="2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tell them!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452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Reminder / Review</a:t>
            </a:r>
          </a:p>
          <a:p>
            <a:r>
              <a:rPr lang="en-US" dirty="0" smtClean="0"/>
              <a:t>£300-£10,000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March – 31</a:t>
            </a:r>
            <a:r>
              <a:rPr lang="en-US" baseline="30000" dirty="0" smtClean="0"/>
              <a:t>st</a:t>
            </a:r>
            <a:r>
              <a:rPr lang="en-US" dirty="0" smtClean="0"/>
              <a:t> July</a:t>
            </a:r>
          </a:p>
          <a:p>
            <a:r>
              <a:rPr lang="en-US" dirty="0" smtClean="0"/>
              <a:t>Only Apply Once</a:t>
            </a:r>
          </a:p>
          <a:p>
            <a:r>
              <a:rPr lang="en-US" dirty="0" smtClean="0"/>
              <a:t>Only funding that other Government Schemes, </a:t>
            </a:r>
            <a:r>
              <a:rPr lang="en-US" dirty="0" smtClean="0"/>
              <a:t>other funders </a:t>
            </a:r>
            <a:r>
              <a:rPr lang="en-US" dirty="0" smtClean="0"/>
              <a:t>wont fund</a:t>
            </a:r>
          </a:p>
          <a:p>
            <a:r>
              <a:rPr lang="en-US" dirty="0" smtClean="0"/>
              <a:t>Once you start the online form you must finish 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9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Q1 – 10 – They are about you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Q11-22 – They  are about your 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7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4999" y="1609725"/>
            <a:ext cx="8203463" cy="4527839"/>
          </a:xfrm>
        </p:spPr>
        <p:txBody>
          <a:bodyPr/>
          <a:lstStyle/>
          <a:p>
            <a:r>
              <a:rPr lang="en-GB" sz="2400" dirty="0"/>
              <a:t>23. Total amount requested from Sport England </a:t>
            </a: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£</a:t>
            </a:r>
            <a:r>
              <a:rPr lang="en-GB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xxxx</a:t>
            </a:r>
            <a:endParaRPr lang="en-GB" sz="2400" dirty="0"/>
          </a:p>
          <a:p>
            <a:r>
              <a:rPr lang="en-GB" sz="2400" dirty="0" smtClean="0"/>
              <a:t>24</a:t>
            </a:r>
            <a:r>
              <a:rPr lang="en-GB" sz="2400" dirty="0"/>
              <a:t>. Please explain how you’ll spend the funding and how the value was </a:t>
            </a:r>
            <a:r>
              <a:rPr lang="en-GB" sz="2400" dirty="0" smtClean="0"/>
              <a:t>calculated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Detail how you have calculated these costs, pro rata for the number of weeks you are applying for. 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any staff being furloughed?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Staff that you are asking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£ for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why are they essential / cant be furloughed? How many hours are they working.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 any other funders allowing you to re-prolife their funding to cover a % of your costs? Have you asked them?</a:t>
            </a: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01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4999" y="1609725"/>
            <a:ext cx="8203463" cy="4527839"/>
          </a:xfrm>
        </p:spPr>
        <p:txBody>
          <a:bodyPr/>
          <a:lstStyle/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400" dirty="0"/>
              <a:t>25. How much income do you estimate your organisation has lost/will lost? This can include retrospective losses from 1 March, 2020, and/or projected losses through to 31 July, 2020.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£xxx</a:t>
            </a:r>
            <a:endParaRPr lang="en-GB" sz="2400" dirty="0" smtClean="0"/>
          </a:p>
          <a:p>
            <a:r>
              <a:rPr lang="en-GB" sz="2400" dirty="0" smtClean="0"/>
              <a:t>26</a:t>
            </a:r>
            <a:r>
              <a:rPr lang="en-GB" sz="2400" dirty="0"/>
              <a:t>. Please detail any supporting information relating to </a:t>
            </a:r>
            <a:r>
              <a:rPr lang="en-GB" sz="2400" dirty="0" smtClean="0"/>
              <a:t>question </a:t>
            </a:r>
            <a:r>
              <a:rPr lang="en-GB" sz="2400" dirty="0"/>
              <a:t>25, e.g. how the losses were calculated</a:t>
            </a:r>
            <a:r>
              <a:rPr lang="en-GB" sz="2400" dirty="0" smtClean="0"/>
              <a:t>.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Detail line by line how you have calculated.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85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4999" y="1609725"/>
            <a:ext cx="8203463" cy="4527839"/>
          </a:xfrm>
        </p:spPr>
        <p:txBody>
          <a:bodyPr/>
          <a:lstStyle/>
          <a:p>
            <a:r>
              <a:rPr lang="en-GB" sz="2400" b="1" dirty="0"/>
              <a:t>Question 27</a:t>
            </a:r>
            <a:r>
              <a:rPr lang="en-GB" sz="2400" dirty="0"/>
              <a:t> How much reserves does the organisation </a:t>
            </a:r>
            <a:r>
              <a:rPr lang="en-GB" sz="2400" dirty="0" smtClean="0"/>
              <a:t>have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 smtClean="0"/>
              <a:t>Question </a:t>
            </a:r>
            <a:r>
              <a:rPr lang="en-GB" sz="2400" b="1" dirty="0"/>
              <a:t>28</a:t>
            </a:r>
            <a:r>
              <a:rPr lang="en-GB" sz="2400" dirty="0"/>
              <a:t> If you answered </a:t>
            </a:r>
            <a:r>
              <a:rPr lang="en-GB" sz="2400" dirty="0" smtClean="0"/>
              <a:t>27, </a:t>
            </a:r>
            <a:r>
              <a:rPr lang="en-GB" sz="2400" dirty="0"/>
              <a:t>please detail any supporting information here, e.g. how that money could be spent.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Have you identified any reserves that you plan to use over this time?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you don’t plan to use reserves over this time explain why not / why </a:t>
            </a:r>
          </a:p>
        </p:txBody>
      </p:sp>
    </p:spTree>
    <p:extLst>
      <p:ext uri="{BB962C8B-B14F-4D97-AF65-F5344CB8AC3E}">
        <p14:creationId xmlns:p14="http://schemas.microsoft.com/office/powerpoint/2010/main" val="83049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4999" y="1609725"/>
            <a:ext cx="8203463" cy="4527839"/>
          </a:xfrm>
        </p:spPr>
        <p:txBody>
          <a:bodyPr/>
          <a:lstStyle/>
          <a:p>
            <a:r>
              <a:rPr lang="en-GB" sz="2400" b="1" dirty="0"/>
              <a:t>Question 29</a:t>
            </a:r>
            <a:r>
              <a:rPr lang="en-GB" sz="2400" dirty="0"/>
              <a:t>  Please describe the work your organisation does and who in the community benefits from it.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Opening statement about your organisation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the local community like? Deprivation stat’s, health stat’s, PA stat’s</a:t>
            </a:r>
          </a:p>
          <a:p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Paint a picture of the community you serve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 you work specifically with any of the target groups? If so which ones.  What services do you provide for them?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9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4999" y="1609725"/>
            <a:ext cx="8203463" cy="4527839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Question 30 </a:t>
            </a:r>
            <a:r>
              <a:rPr lang="en-GB" dirty="0"/>
              <a:t>Activities delivered in the last 12 </a:t>
            </a:r>
            <a:r>
              <a:rPr lang="en-GB" dirty="0" smtClean="0"/>
              <a:t>months</a:t>
            </a:r>
          </a:p>
          <a:p>
            <a:pPr algn="just"/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Think about all of the projects/ sessions you have delivered for the community during the last 12 months with regards to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physical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activities, especially relating to the target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groups</a:t>
            </a:r>
          </a:p>
          <a:p>
            <a:pPr marL="0" indent="0" algn="just">
              <a:buNone/>
            </a:pP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Try 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 include participant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numbers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Outcomes</a:t>
            </a:r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3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/>
              <a:t>Sport England Community Emergency Funding Application Support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34999" y="1609725"/>
            <a:ext cx="8203463" cy="4527839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Question 31 </a:t>
            </a:r>
            <a:r>
              <a:rPr lang="en-GB" dirty="0"/>
              <a:t>How are you staying in touch with participants during this period of restricted movement?</a:t>
            </a:r>
          </a:p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They want to see you are still proactively staying in touch with participants in this period. </a:t>
            </a:r>
          </a:p>
          <a:p>
            <a:pPr marL="0" indent="0">
              <a:buNone/>
            </a:pP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Detail what you have done so far, plan to do to help your local community in the current crisis.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9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314C12B24A8A40A2F39A69F0D29735" ma:contentTypeVersion="0" ma:contentTypeDescription="Create a new document." ma:contentTypeScope="" ma:versionID="e89bdc9ac38f3060da753907181833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8EE03A-8D04-4AAB-AD8D-62380BC3AB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C7EB24-0E2E-4A2D-AB1D-91AB867A2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085809-2521-45EE-A60C-0DDFA98793B8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587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StreetGames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Imran Mughal</dc:creator>
  <cp:lastModifiedBy>Sarah Clarke</cp:lastModifiedBy>
  <cp:revision>18</cp:revision>
  <cp:lastPrinted>2020-04-07T08:18:00Z</cp:lastPrinted>
  <dcterms:created xsi:type="dcterms:W3CDTF">2016-01-27T14:17:51Z</dcterms:created>
  <dcterms:modified xsi:type="dcterms:W3CDTF">2020-04-07T08:38:44Z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0x0101002E314C12B24A8A40A2F39A69F0D29735</vt:lpwstr>
  </property>
  <property fmtid="{D5CDD505-2E9C-101B-9397-08002B2CF9AE}" pid="3" name="Order">
    <vt:r8>148200</vt:r8>
  </property>
</Properties>
</file>